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311" r:id="rId3"/>
    <p:sldId id="308" r:id="rId4"/>
    <p:sldId id="314" r:id="rId5"/>
    <p:sldId id="307" r:id="rId6"/>
    <p:sldId id="321" r:id="rId7"/>
    <p:sldId id="340" r:id="rId8"/>
    <p:sldId id="322" r:id="rId9"/>
    <p:sldId id="341" r:id="rId10"/>
    <p:sldId id="342" r:id="rId11"/>
    <p:sldId id="317" r:id="rId12"/>
    <p:sldId id="343" r:id="rId13"/>
    <p:sldId id="324" r:id="rId14"/>
    <p:sldId id="319" r:id="rId15"/>
    <p:sldId id="344" r:id="rId16"/>
    <p:sldId id="328" r:id="rId17"/>
    <p:sldId id="346" r:id="rId18"/>
    <p:sldId id="337" r:id="rId19"/>
  </p:sldIdLst>
  <p:sldSz cx="1219835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7728"/>
    <a:srgbClr val="E600E6"/>
    <a:srgbClr val="EF1DC2"/>
    <a:srgbClr val="FFCC00"/>
    <a:srgbClr val="DB9B99"/>
    <a:srgbClr val="0BF521"/>
    <a:srgbClr val="99FF33"/>
    <a:srgbClr val="3333FF"/>
    <a:srgbClr val="FF5BFF"/>
    <a:srgbClr val="960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autoAdjust="0"/>
  </p:normalViewPr>
  <p:slideViewPr>
    <p:cSldViewPr>
      <p:cViewPr>
        <p:scale>
          <a:sx n="66" d="100"/>
          <a:sy n="66" d="100"/>
        </p:scale>
        <p:origin x="-810" y="-132"/>
      </p:cViewPr>
      <p:guideLst>
        <p:guide orient="horz" pos="2181"/>
        <p:guide pos="3831"/>
      </p:guideLst>
    </p:cSldViewPr>
  </p:slideViewPr>
  <p:outlineViewPr>
    <p:cViewPr>
      <p:scale>
        <a:sx n="33" d="100"/>
        <a:sy n="33" d="100"/>
      </p:scale>
      <p:origin x="0" y="7506"/>
    </p:cViewPr>
  </p:outlin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984"/>
        <p:guide pos="215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gs" Target="tags/tag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handoutMaster" Target="handoutMasters/handoutMaster1.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userDrawn="1"/>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userDrawn="1"/>
        </p:nvSpPr>
        <p:spPr>
          <a:xfrm>
            <a:off x="262661" y="188640"/>
            <a:ext cx="896791" cy="369332"/>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smtClean="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第一章</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userDrawn="1"/>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282210" y="219795"/>
            <a:ext cx="2985839" cy="338554"/>
          </a:xfrm>
          <a:prstGeom prst="rect">
            <a:avLst/>
          </a:prstGeom>
          <a:noFill/>
          <a:effectLst>
            <a:reflection blurRad="6350" stA="50000" endA="300" endPos="38500" dist="50800" dir="5400000" sy="-100000" algn="bl" rotWithShape="0"/>
          </a:effectLst>
        </p:spPr>
        <p:txBody>
          <a:bodyPr wrap="square" rtlCol="0">
            <a:spAutoFit/>
          </a:bodyPr>
          <a:lstStyle/>
          <a:p>
            <a:r>
              <a:rPr lang="zh-CN" altLang="en-US" sz="1600" dirty="0" smtClean="0">
                <a:solidFill>
                  <a:srgbClr val="262626"/>
                </a:solidFill>
                <a:latin typeface="微软雅黑" panose="020B0503020204020204" pitchFamily="34" charset="-122"/>
                <a:ea typeface="微软雅黑" panose="020B0503020204020204" pitchFamily="34" charset="-122"/>
                <a:sym typeface="方正兰亭中黑_GBK" pitchFamily="2" charset="-122"/>
              </a:rPr>
              <a:t>幼儿园教育活动设计概述</a:t>
            </a:r>
            <a:endPar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9" name="矩形 8"/>
          <p:cNvSpPr/>
          <p:nvPr userDrawn="1"/>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userDrawn="1"/>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userDrawn="1"/>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userDrawn="1"/>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7.png"/><Relationship Id="rId2" Type="http://schemas.microsoft.com/office/2007/relationships/hdphoto" Target="../media/image13.wdp"/><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7.png"/><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7.png"/><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7.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7.png"/><Relationship Id="rId2" Type="http://schemas.microsoft.com/office/2007/relationships/hdphoto" Target="../media/image10.wdp"/><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7" name="TextBox 1"/>
          <p:cNvSpPr>
            <a:spLocks noChangeArrowheads="1"/>
          </p:cNvSpPr>
          <p:nvPr/>
        </p:nvSpPr>
        <p:spPr bwMode="auto">
          <a:xfrm>
            <a:off x="1562815" y="1908074"/>
            <a:ext cx="5034280" cy="947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pPr algn="ctr"/>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教育政策与</a:t>
            </a:r>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法规</a:t>
            </a:r>
            <a:endPar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sp>
        <p:nvSpPr>
          <p:cNvPr id="3078" name="TextBox 5"/>
          <p:cNvSpPr>
            <a:spLocks noChangeArrowheads="1"/>
          </p:cNvSpPr>
          <p:nvPr/>
        </p:nvSpPr>
        <p:spPr bwMode="auto">
          <a:xfrm>
            <a:off x="3903050" y="3145369"/>
            <a:ext cx="469509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7263" tIns="58631" rIns="117263" bIns="58631">
            <a:spAutoFit/>
          </a:bodyPr>
          <a:lstStyle/>
          <a:p>
            <a:r>
              <a:rPr lang="zh-CN" altLang="en-US" sz="2400" dirty="0" smtClean="0">
                <a:solidFill>
                  <a:srgbClr val="262626"/>
                </a:solidFill>
                <a:latin typeface="微软雅黑" panose="020B0503020204020204" pitchFamily="34" charset="-122"/>
                <a:ea typeface="微软雅黑" panose="020B0503020204020204" pitchFamily="34" charset="-122"/>
                <a:sym typeface="方正兰亭中黑_GBK" pitchFamily="2" charset="-122"/>
              </a:rPr>
              <a:t>项目</a:t>
            </a:r>
            <a:r>
              <a:rPr lang="zh-CN" altLang="en-US" sz="2400" dirty="0" smtClean="0">
                <a:solidFill>
                  <a:srgbClr val="262626"/>
                </a:solidFill>
                <a:latin typeface="微软雅黑" panose="020B0503020204020204" pitchFamily="34" charset="-122"/>
                <a:ea typeface="微软雅黑" panose="020B0503020204020204" pitchFamily="34" charset="-122"/>
                <a:sym typeface="方正兰亭中黑_GBK" pitchFamily="2" charset="-122"/>
              </a:rPr>
              <a:t>七  </a:t>
            </a:r>
            <a:r>
              <a:rPr lang="zh-CN" altLang="en-US" sz="2400" dirty="0">
                <a:solidFill>
                  <a:srgbClr val="262626"/>
                </a:solidFill>
                <a:latin typeface="微软雅黑" panose="020B0503020204020204" pitchFamily="34" charset="-122"/>
                <a:ea typeface="微软雅黑" panose="020B0503020204020204" pitchFamily="34" charset="-122"/>
                <a:sym typeface="方正兰亭中黑_GBK" pitchFamily="2" charset="-122"/>
              </a:rPr>
              <a:t>教育法律关系中的学生</a:t>
            </a:r>
            <a:endParaRPr lang="zh-CN" altLang="en-US" sz="24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8143" y="4240531"/>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210522" y="4261113"/>
            <a:ext cx="2376485" cy="1538774"/>
          </a:xfrm>
          <a:prstGeom prst="rect">
            <a:avLst/>
          </a:prstGeom>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45345" y="1908164"/>
            <a:ext cx="2917213" cy="1780525"/>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10003" r="7857"/>
          <a:stretch>
            <a:fillRect/>
          </a:stretch>
        </p:blipFill>
        <p:spPr>
          <a:xfrm>
            <a:off x="6450724" y="4252330"/>
            <a:ext cx="2147420" cy="159566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ipe(left)">
                                      <p:cBhvr>
                                        <p:cTn id="7" dur="500"/>
                                        <p:tgtEl>
                                          <p:spTgt spid="307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78"/>
                                        </p:tgtEl>
                                        <p:attrNameLst>
                                          <p:attrName>style.visibility</p:attrName>
                                        </p:attrNameLst>
                                      </p:cBhvr>
                                      <p:to>
                                        <p:strVal val="visible"/>
                                      </p:to>
                                    </p:set>
                                    <p:anim calcmode="lin" valueType="num">
                                      <p:cBhvr>
                                        <p:cTn id="11" dur="500" fill="hold"/>
                                        <p:tgtEl>
                                          <p:spTgt spid="30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78"/>
                                        </p:tgtEl>
                                        <p:attrNameLst>
                                          <p:attrName>ppt_y</p:attrName>
                                        </p:attrNameLst>
                                      </p:cBhvr>
                                      <p:tavLst>
                                        <p:tav tm="0">
                                          <p:val>
                                            <p:strVal val="#ppt_y"/>
                                          </p:val>
                                        </p:tav>
                                        <p:tav tm="100000">
                                          <p:val>
                                            <p:strVal val="#ppt_y"/>
                                          </p:val>
                                        </p:tav>
                                      </p:tavLst>
                                    </p:anim>
                                    <p:anim calcmode="lin" valueType="num">
                                      <p:cBhvr>
                                        <p:cTn id="13" dur="500" fill="hold"/>
                                        <p:tgtEl>
                                          <p:spTgt spid="30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7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7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200"/>
                            </p:stCondLst>
                            <p:childTnLst>
                              <p:par>
                                <p:cTn id="21" presetID="22" presetClass="entr" presetSubtype="8" fill="hold" grpId="0" nodeType="after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left)">
                                      <p:cBhvr>
                                        <p:cTn id="23" dur="100"/>
                                        <p:tgtEl>
                                          <p:spTgt spid="3080"/>
                                        </p:tgtEl>
                                      </p:cBhvr>
                                    </p:animEffect>
                                  </p:childTnLst>
                                </p:cTn>
                              </p:par>
                            </p:childTnLst>
                          </p:cTn>
                        </p:par>
                        <p:par>
                          <p:cTn id="24" fill="hold">
                            <p:stCondLst>
                              <p:cond delay="2700"/>
                            </p:stCondLst>
                            <p:childTnLst>
                              <p:par>
                                <p:cTn id="25" presetID="22" presetClass="entr" presetSubtype="2" fill="hold" grpId="0" nodeType="after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wipe(right)">
                                      <p:cBhvr>
                                        <p:cTn id="27" dur="100"/>
                                        <p:tgtEl>
                                          <p:spTgt spid="3085"/>
                                        </p:tgtEl>
                                      </p:cBhvr>
                                    </p:animEffect>
                                  </p:childTnLst>
                                </p:cTn>
                              </p:par>
                            </p:childTnLst>
                          </p:cTn>
                        </p:par>
                        <p:par>
                          <p:cTn id="28" fill="hold">
                            <p:stCondLst>
                              <p:cond delay="3200"/>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700"/>
                            </p:stCondLst>
                            <p:childTnLst>
                              <p:par>
                                <p:cTn id="33" presetID="22" presetClass="entr" presetSubtype="2" fill="hold" grpId="0" nodeType="afterEffect">
                                  <p:stCondLst>
                                    <p:cond delay="0"/>
                                  </p:stCondLst>
                                  <p:childTnLst>
                                    <p:set>
                                      <p:cBhvr>
                                        <p:cTn id="34" dur="1" fill="hold">
                                          <p:stCondLst>
                                            <p:cond delay="0"/>
                                          </p:stCondLst>
                                        </p:cTn>
                                        <p:tgtEl>
                                          <p:spTgt spid="3083"/>
                                        </p:tgtEl>
                                        <p:attrNameLst>
                                          <p:attrName>style.visibility</p:attrName>
                                        </p:attrNameLst>
                                      </p:cBhvr>
                                      <p:to>
                                        <p:strVal val="visible"/>
                                      </p:to>
                                    </p:set>
                                    <p:animEffect transition="in" filter="wipe(right)">
                                      <p:cBhvr>
                                        <p:cTn id="35" dur="500"/>
                                        <p:tgtEl>
                                          <p:spTgt spid="3083"/>
                                        </p:tgtEl>
                                      </p:cBhvr>
                                    </p:animEffect>
                                  </p:childTnLst>
                                </p:cTn>
                              </p:par>
                            </p:childTnLst>
                          </p:cTn>
                        </p:par>
                        <p:par>
                          <p:cTn id="36" fill="hold">
                            <p:stCondLst>
                              <p:cond delay="4200"/>
                            </p:stCondLst>
                            <p:childTnLst>
                              <p:par>
                                <p:cTn id="37" presetID="2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4700"/>
                            </p:stCondLst>
                            <p:childTnLst>
                              <p:par>
                                <p:cTn id="41" presetID="22" presetClass="entr" presetSubtype="2" fill="hold" grpId="0" nodeType="afterEffect">
                                  <p:stCondLst>
                                    <p:cond delay="0"/>
                                  </p:stCondLst>
                                  <p:childTnLst>
                                    <p:set>
                                      <p:cBhvr>
                                        <p:cTn id="42" dur="1" fill="hold">
                                          <p:stCondLst>
                                            <p:cond delay="0"/>
                                          </p:stCondLst>
                                        </p:cTn>
                                        <p:tgtEl>
                                          <p:spTgt spid="3081"/>
                                        </p:tgtEl>
                                        <p:attrNameLst>
                                          <p:attrName>style.visibility</p:attrName>
                                        </p:attrNameLst>
                                      </p:cBhvr>
                                      <p:to>
                                        <p:strVal val="visible"/>
                                      </p:to>
                                    </p:set>
                                    <p:animEffect transition="in" filter="wipe(right)">
                                      <p:cBhvr>
                                        <p:cTn id="4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P spid="3078" grpId="0" bldLvl="0" autoUpdateAnimBg="0"/>
      <p:bldP spid="3080" grpId="0" bldLvl="0" animBg="1" autoUpdateAnimBg="0"/>
      <p:bldP spid="3081" grpId="0" animBg="1"/>
      <p:bldP spid="3083" grpId="0" animBg="1"/>
      <p:bldP spid="308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2564904"/>
            <a:ext cx="12195175" cy="2016224"/>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670053" y="2833773"/>
            <a:ext cx="1249680" cy="521970"/>
          </a:xfrm>
          <a:prstGeom prst="rect">
            <a:avLst/>
          </a:prstGeom>
          <a:noFill/>
        </p:spPr>
        <p:txBody>
          <a:bodyPr wrap="none" rtlCol="0">
            <a:spAutoFit/>
          </a:bodyP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任务二</a:t>
            </a:r>
            <a:endParaRPr lang="zh-CN" altLang="en-US" sz="2800" dirty="0" smtClean="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442991" y="3501009"/>
            <a:ext cx="7488832"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a:solidFill>
                  <a:schemeClr val="bg1"/>
                </a:solidFill>
                <a:ea typeface="微软雅黑" panose="020B0503020204020204" pitchFamily="34" charset="-122"/>
              </a:rPr>
              <a:t>学生的权利与义务</a:t>
            </a:r>
            <a:endParaRPr lang="zh-CN" altLang="en-US" sz="4000" dirty="0">
              <a:solidFill>
                <a:schemeClr val="bg1"/>
              </a:solidFill>
              <a:ea typeface="微软雅黑" panose="020B0503020204020204" pitchFamily="34" charset="-122"/>
            </a:endParaRPr>
          </a:p>
        </p:txBody>
      </p:sp>
      <p:sp>
        <p:nvSpPr>
          <p:cNvPr id="12" name="矩形 11"/>
          <p:cNvSpPr/>
          <p:nvPr/>
        </p:nvSpPr>
        <p:spPr>
          <a:xfrm>
            <a:off x="4587006" y="3417450"/>
            <a:ext cx="7608168"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9" name="椭圆 8"/>
          <p:cNvSpPr/>
          <p:nvPr/>
        </p:nvSpPr>
        <p:spPr>
          <a:xfrm>
            <a:off x="698575" y="1700808"/>
            <a:ext cx="3672408" cy="3672408"/>
          </a:xfrm>
          <a:prstGeom prst="ellipse">
            <a:avLst/>
          </a:prstGeom>
          <a:blipFill dpi="0" rotWithShape="1">
            <a:blip r:embed="rId1"/>
            <a:srcRect/>
            <a:stretch>
              <a:fillRect t="-10000" b="-14000"/>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1"/>
          <p:cNvSpPr txBox="1">
            <a:spLocks noChangeArrowheads="1"/>
          </p:cNvSpPr>
          <p:nvPr/>
        </p:nvSpPr>
        <p:spPr bwMode="auto">
          <a:xfrm>
            <a:off x="6030271" y="4746576"/>
            <a:ext cx="1848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Calibri" panose="020F0502020204030204" charset="0"/>
                <a:ea typeface="宋体" panose="02010600030101010101" pitchFamily="2" charset="-122"/>
              </a:defRPr>
            </a:lvl1pPr>
            <a:lvl2pPr marL="742950" indent="-285750">
              <a:defRPr sz="2400">
                <a:solidFill>
                  <a:schemeClr val="tx1"/>
                </a:solidFill>
                <a:latin typeface="Calibri" panose="020F0502020204030204" charset="0"/>
                <a:ea typeface="宋体" panose="02010600030101010101" pitchFamily="2" charset="-122"/>
              </a:defRPr>
            </a:lvl2pPr>
            <a:lvl3pPr marL="1143000" indent="-228600">
              <a:defRPr sz="2400">
                <a:solidFill>
                  <a:schemeClr val="tx1"/>
                </a:solidFill>
                <a:latin typeface="Calibri" panose="020F0502020204030204" charset="0"/>
                <a:ea typeface="宋体" panose="02010600030101010101" pitchFamily="2" charset="-122"/>
              </a:defRPr>
            </a:lvl3pPr>
            <a:lvl4pPr marL="1600200" indent="-228600">
              <a:defRPr sz="2400">
                <a:solidFill>
                  <a:schemeClr val="tx1"/>
                </a:solidFill>
                <a:latin typeface="Calibri" panose="020F0502020204030204" charset="0"/>
                <a:ea typeface="宋体" panose="02010600030101010101" pitchFamily="2" charset="-122"/>
              </a:defRPr>
            </a:lvl4pPr>
            <a:lvl5pPr marL="2057400" indent="-228600">
              <a:defRPr sz="2400">
                <a:solidFill>
                  <a:schemeClr val="tx1"/>
                </a:solidFill>
                <a:latin typeface="Calibri" panose="020F0502020204030204" charset="0"/>
                <a:ea typeface="宋体" panose="02010600030101010101" pitchFamily="2" charset="-122"/>
              </a:defRPr>
            </a:lvl5pPr>
            <a:lvl6pPr marL="2514600" indent="-228600" defTabSz="1233805" fontAlgn="base">
              <a:spcBef>
                <a:spcPct val="0"/>
              </a:spcBef>
              <a:spcAft>
                <a:spcPct val="0"/>
              </a:spcAft>
              <a:defRPr sz="2400">
                <a:solidFill>
                  <a:schemeClr val="tx1"/>
                </a:solidFill>
                <a:latin typeface="Calibri" panose="020F0502020204030204" charset="0"/>
                <a:ea typeface="宋体" panose="02010600030101010101" pitchFamily="2" charset="-122"/>
              </a:defRPr>
            </a:lvl6pPr>
            <a:lvl7pPr marL="2971800" indent="-228600" defTabSz="1233805" fontAlgn="base">
              <a:spcBef>
                <a:spcPct val="0"/>
              </a:spcBef>
              <a:spcAft>
                <a:spcPct val="0"/>
              </a:spcAft>
              <a:defRPr sz="2400">
                <a:solidFill>
                  <a:schemeClr val="tx1"/>
                </a:solidFill>
                <a:latin typeface="Calibri" panose="020F0502020204030204" charset="0"/>
                <a:ea typeface="宋体" panose="02010600030101010101" pitchFamily="2" charset="-122"/>
              </a:defRPr>
            </a:lvl7pPr>
            <a:lvl8pPr marL="3429000" indent="-228600" defTabSz="1233805" fontAlgn="base">
              <a:spcBef>
                <a:spcPct val="0"/>
              </a:spcBef>
              <a:spcAft>
                <a:spcPct val="0"/>
              </a:spcAft>
              <a:defRPr sz="2400">
                <a:solidFill>
                  <a:schemeClr val="tx1"/>
                </a:solidFill>
                <a:latin typeface="Calibri" panose="020F0502020204030204" charset="0"/>
                <a:ea typeface="宋体" panose="02010600030101010101" pitchFamily="2" charset="-122"/>
              </a:defRPr>
            </a:lvl8pPr>
            <a:lvl9pPr marL="3886200" indent="-228600" defTabSz="1233805" fontAlgn="base">
              <a:spcBef>
                <a:spcPct val="0"/>
              </a:spcBef>
              <a:spcAft>
                <a:spcPct val="0"/>
              </a:spcAft>
              <a:defRPr sz="2400">
                <a:solidFill>
                  <a:schemeClr val="tx1"/>
                </a:solidFill>
                <a:latin typeface="Calibri" panose="020F0502020204030204" charset="0"/>
                <a:ea typeface="宋体" panose="02010600030101010101" pitchFamily="2" charset="-122"/>
              </a:defRPr>
            </a:lvl9pPr>
          </a:lstStyle>
          <a:p>
            <a:endParaRPr lang="zh-CN" altLang="en-US" dirty="0">
              <a:solidFill>
                <a:prstClr val="black"/>
              </a:solidFill>
              <a:ea typeface="微软雅黑" panose="020B0503020204020204" pitchFamily="34" charset="-122"/>
            </a:endParaRPr>
          </a:p>
        </p:txBody>
      </p:sp>
      <p:grpSp>
        <p:nvGrpSpPr>
          <p:cNvPr id="5" name="组合 29"/>
          <p:cNvGrpSpPr/>
          <p:nvPr/>
        </p:nvGrpSpPr>
        <p:grpSpPr>
          <a:xfrm>
            <a:off x="591668" y="4746576"/>
            <a:ext cx="10980115" cy="1490736"/>
            <a:chOff x="-155056" y="2770631"/>
            <a:chExt cx="10407171" cy="1490736"/>
          </a:xfrm>
          <a:solidFill>
            <a:srgbClr val="A1C921"/>
          </a:solidFill>
        </p:grpSpPr>
        <p:sp>
          <p:nvSpPr>
            <p:cNvPr id="6" name="圆角矩形 5"/>
            <p:cNvSpPr/>
            <p:nvPr/>
          </p:nvSpPr>
          <p:spPr>
            <a:xfrm>
              <a:off x="-155056" y="2922831"/>
              <a:ext cx="10407171" cy="1338536"/>
            </a:xfrm>
            <a:prstGeom prst="roundRect">
              <a:avLst>
                <a:gd name="adj" fmla="val 437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6204"/>
                </a:solidFill>
              </a:endParaRPr>
            </a:p>
          </p:txBody>
        </p:sp>
        <p:sp>
          <p:nvSpPr>
            <p:cNvPr id="7" name="等腰三角形 6"/>
            <p:cNvSpPr/>
            <p:nvPr/>
          </p:nvSpPr>
          <p:spPr>
            <a:xfrm flipH="1">
              <a:off x="-48110" y="2770631"/>
              <a:ext cx="288032" cy="171464"/>
            </a:xfrm>
            <a:prstGeom prst="triangl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TextBox 6"/>
            <p:cNvSpPr txBox="1"/>
            <p:nvPr/>
          </p:nvSpPr>
          <p:spPr>
            <a:xfrm>
              <a:off x="-95099" y="3023321"/>
              <a:ext cx="10154710" cy="1170305"/>
            </a:xfrm>
            <a:prstGeom prst="rect">
              <a:avLst/>
            </a:prstGeom>
            <a:grpFill/>
          </p:spPr>
          <p:txBody>
            <a:bodyPr wrap="square" rtlCol="0">
              <a:spAutoFit/>
            </a:bodyPr>
            <a:lstStyle/>
            <a:p>
              <a:pPr>
                <a:lnSpc>
                  <a:spcPct val="130000"/>
                </a:lnSpc>
              </a:pPr>
              <a:r>
                <a:rPr dirty="0">
                  <a:solidFill>
                    <a:prstClr val="white"/>
                  </a:solidFill>
                  <a:latin typeface="微软雅黑" panose="020B0503020204020204" pitchFamily="34" charset="-122"/>
                  <a:ea typeface="微软雅黑" panose="020B0503020204020204" pitchFamily="34" charset="-122"/>
                </a:rPr>
                <a:t>权利就是主体个人自主决定可以做出某种行为或者不做出某种行为的许可和保障。</a:t>
              </a:r>
              <a:endParaRPr dirty="0">
                <a:solidFill>
                  <a:prstClr val="white"/>
                </a:solidFill>
                <a:latin typeface="微软雅黑" panose="020B0503020204020204" pitchFamily="34" charset="-122"/>
                <a:ea typeface="微软雅黑" panose="020B0503020204020204" pitchFamily="34" charset="-122"/>
              </a:endParaRPr>
            </a:p>
            <a:p>
              <a:pPr>
                <a:lnSpc>
                  <a:spcPct val="130000"/>
                </a:lnSpc>
              </a:pPr>
              <a:r>
                <a:rPr dirty="0">
                  <a:solidFill>
                    <a:prstClr val="white"/>
                  </a:solidFill>
                  <a:latin typeface="微软雅黑" panose="020B0503020204020204" pitchFamily="34" charset="-122"/>
                  <a:ea typeface="微软雅黑" panose="020B0503020204020204" pitchFamily="34" charset="-122"/>
                </a:rPr>
                <a:t>义务就是权利的“对称”，是法律约束主体个人行为的一种手段，使个人必须依法承担责任和履行义务。不能随心所欲。</a:t>
              </a:r>
              <a:endParaRPr dirty="0">
                <a:solidFill>
                  <a:prstClr val="white"/>
                </a:solidFill>
                <a:latin typeface="微软雅黑" panose="020B0503020204020204" pitchFamily="34" charset="-122"/>
                <a:ea typeface="微软雅黑" panose="020B0503020204020204" pitchFamily="34" charset="-122"/>
              </a:endParaRPr>
            </a:p>
          </p:txBody>
        </p:sp>
      </p:grpSp>
      <p:sp>
        <p:nvSpPr>
          <p:cNvPr id="10" name="文本框 2"/>
          <p:cNvSpPr txBox="1"/>
          <p:nvPr/>
        </p:nvSpPr>
        <p:spPr>
          <a:xfrm rot="19887599">
            <a:off x="6871394" y="1936125"/>
            <a:ext cx="1827092" cy="1015663"/>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我要</a:t>
            </a:r>
            <a:endParaRPr lang="en-US" altLang="zh-CN" sz="2800" dirty="0" smtClean="0">
              <a:solidFill>
                <a:schemeClr val="bg1"/>
              </a:solidFill>
              <a:latin typeface="微软雅黑" panose="020B0503020204020204" pitchFamily="34" charset="-122"/>
              <a:ea typeface="微软雅黑" panose="020B0503020204020204" pitchFamily="34" charset="-122"/>
            </a:endParaRPr>
          </a:p>
          <a:p>
            <a:r>
              <a:rPr lang="zh-CN" altLang="en-US" sz="3200" b="1" dirty="0" smtClean="0">
                <a:solidFill>
                  <a:schemeClr val="bg1"/>
                </a:solidFill>
                <a:latin typeface="微软雅黑" panose="020B0503020204020204" pitchFamily="34" charset="-122"/>
                <a:ea typeface="微软雅黑" panose="020B0503020204020204" pitchFamily="34" charset="-122"/>
              </a:rPr>
              <a:t>提升情商</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1" name="Freeform 30"/>
          <p:cNvSpPr/>
          <p:nvPr/>
        </p:nvSpPr>
        <p:spPr bwMode="auto">
          <a:xfrm flipH="1">
            <a:off x="482448" y="1052443"/>
            <a:ext cx="561922" cy="487363"/>
          </a:xfrm>
          <a:custGeom>
            <a:avLst/>
            <a:gdLst>
              <a:gd name="T0" fmla="*/ 0 w 79"/>
              <a:gd name="T1" fmla="*/ 26 h 69"/>
              <a:gd name="T2" fmla="*/ 20 w 79"/>
              <a:gd name="T3" fmla="*/ 49 h 69"/>
              <a:gd name="T4" fmla="*/ 15 w 79"/>
              <a:gd name="T5" fmla="*/ 69 h 69"/>
              <a:gd name="T6" fmla="*/ 39 w 79"/>
              <a:gd name="T7" fmla="*/ 53 h 69"/>
              <a:gd name="T8" fmla="*/ 45 w 79"/>
              <a:gd name="T9" fmla="*/ 52 h 69"/>
              <a:gd name="T10" fmla="*/ 79 w 79"/>
              <a:gd name="T11" fmla="*/ 26 h 69"/>
              <a:gd name="T12" fmla="*/ 39 w 79"/>
              <a:gd name="T13" fmla="*/ 0 h 69"/>
              <a:gd name="T14" fmla="*/ 0 w 79"/>
              <a:gd name="T15" fmla="*/ 26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69">
                <a:moveTo>
                  <a:pt x="0" y="26"/>
                </a:moveTo>
                <a:cubicBezTo>
                  <a:pt x="0" y="36"/>
                  <a:pt x="8" y="44"/>
                  <a:pt x="20" y="49"/>
                </a:cubicBezTo>
                <a:cubicBezTo>
                  <a:pt x="23" y="50"/>
                  <a:pt x="15" y="69"/>
                  <a:pt x="15" y="69"/>
                </a:cubicBezTo>
                <a:cubicBezTo>
                  <a:pt x="39" y="53"/>
                  <a:pt x="39" y="53"/>
                  <a:pt x="39" y="53"/>
                </a:cubicBezTo>
                <a:cubicBezTo>
                  <a:pt x="39" y="53"/>
                  <a:pt x="43" y="52"/>
                  <a:pt x="45" y="52"/>
                </a:cubicBezTo>
                <a:cubicBezTo>
                  <a:pt x="64" y="51"/>
                  <a:pt x="79" y="40"/>
                  <a:pt x="79" y="26"/>
                </a:cubicBezTo>
                <a:cubicBezTo>
                  <a:pt x="79" y="11"/>
                  <a:pt x="61" y="0"/>
                  <a:pt x="39" y="0"/>
                </a:cubicBezTo>
                <a:cubicBezTo>
                  <a:pt x="18" y="0"/>
                  <a:pt x="0" y="11"/>
                  <a:pt x="0" y="26"/>
                </a:cubicBezTo>
                <a:close/>
              </a:path>
            </a:pathLst>
          </a:custGeom>
          <a:solidFill>
            <a:srgbClr val="E35607"/>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2" name="TextBox 8"/>
          <p:cNvSpPr txBox="1"/>
          <p:nvPr/>
        </p:nvSpPr>
        <p:spPr>
          <a:xfrm>
            <a:off x="842886" y="1561188"/>
            <a:ext cx="4969846"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一、权利和义务的概念及特点</a:t>
            </a:r>
            <a:endParaRPr lang="zh-CN" altLang="en-US" sz="2200" dirty="0">
              <a:solidFill>
                <a:srgbClr val="5F5E5C"/>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6530975" y="1340485"/>
            <a:ext cx="4612005" cy="3249295"/>
          </a:xfrm>
          <a:prstGeom prst="rect">
            <a:avLst/>
          </a:prstGeom>
        </p:spPr>
      </p:pic>
      <p:pic>
        <p:nvPicPr>
          <p:cNvPr id="3" name="图片 2"/>
          <p:cNvPicPr>
            <a:picLocks noChangeAspect="1"/>
          </p:cNvPicPr>
          <p:nvPr/>
        </p:nvPicPr>
        <p:blipFill>
          <a:blip r:embed="rId3"/>
          <a:stretch>
            <a:fillRect/>
          </a:stretch>
        </p:blipFill>
        <p:spPr>
          <a:xfrm>
            <a:off x="226695" y="188595"/>
            <a:ext cx="4958715" cy="428625"/>
          </a:xfrm>
          <a:prstGeom prst="rect">
            <a:avLst/>
          </a:prstGeom>
        </p:spPr>
      </p:pic>
      <p:sp>
        <p:nvSpPr>
          <p:cNvPr id="9" name="文本框 8"/>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13" name="直接连接符 12"/>
          <p:cNvCxnSpPr/>
          <p:nvPr/>
        </p:nvCxnSpPr>
        <p:spPr>
          <a:xfrm>
            <a:off x="1044575" y="3419475"/>
            <a:ext cx="4910455" cy="9525"/>
          </a:xfrm>
          <a:prstGeom prst="line">
            <a:avLst/>
          </a:prstGeom>
          <a:ln w="47625" cmpd="sng">
            <a:solidFill>
              <a:srgbClr val="F87728"/>
            </a:solidFill>
            <a:prstDash val="solid"/>
          </a:ln>
        </p:spPr>
        <p:style>
          <a:lnRef idx="1">
            <a:schemeClr val="accent2"/>
          </a:lnRef>
          <a:fillRef idx="0">
            <a:schemeClr val="accent2"/>
          </a:fillRef>
          <a:effectRef idx="0">
            <a:schemeClr val="accent2"/>
          </a:effectRef>
          <a:fontRef idx="minor">
            <a:schemeClr val="tx1"/>
          </a:fontRef>
        </p:style>
      </p:cxnSp>
      <p:sp>
        <p:nvSpPr>
          <p:cNvPr id="14" name="文本框 13"/>
          <p:cNvSpPr txBox="1"/>
          <p:nvPr/>
        </p:nvSpPr>
        <p:spPr>
          <a:xfrm>
            <a:off x="914400" y="2935605"/>
            <a:ext cx="5067935" cy="396000"/>
          </a:xfrm>
          <a:prstGeom prst="rect">
            <a:avLst/>
          </a:prstGeom>
          <a:noFill/>
        </p:spPr>
        <p:txBody>
          <a:bodyPr wrap="square" rtlCol="0">
            <a:spAutoFit/>
          </a:bodyPr>
          <a:p>
            <a:r>
              <a:rPr lang="zh-CN" altLang="en-US" sz="2000"/>
              <a:t>如何才能使学生更好的行使权利和履行义务？</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p:nvPr/>
        </p:nvSpPr>
        <p:spPr>
          <a:xfrm>
            <a:off x="473000" y="1268760"/>
            <a:ext cx="4969846"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二、学生权利和义务的分类</a:t>
            </a:r>
            <a:endParaRPr lang="zh-CN" altLang="en-US" sz="2200" dirty="0">
              <a:solidFill>
                <a:srgbClr val="5F5E5C"/>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26695" y="188595"/>
            <a:ext cx="4958715" cy="428625"/>
          </a:xfrm>
          <a:prstGeom prst="rect">
            <a:avLst/>
          </a:prstGeom>
        </p:spPr>
      </p:pic>
      <p:sp>
        <p:nvSpPr>
          <p:cNvPr id="3" name="文本框 2"/>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Freeform 14"/>
          <p:cNvSpPr>
            <a:spLocks noEditPoints="1"/>
          </p:cNvSpPr>
          <p:nvPr/>
        </p:nvSpPr>
        <p:spPr bwMode="auto">
          <a:xfrm>
            <a:off x="7264083" y="2708009"/>
            <a:ext cx="965200" cy="1300163"/>
          </a:xfrm>
          <a:custGeom>
            <a:avLst/>
            <a:gdLst>
              <a:gd name="T0" fmla="*/ 54 w 109"/>
              <a:gd name="T1" fmla="*/ 0 h 145"/>
              <a:gd name="T2" fmla="*/ 0 w 109"/>
              <a:gd name="T3" fmla="*/ 54 h 145"/>
              <a:gd name="T4" fmla="*/ 54 w 109"/>
              <a:gd name="T5" fmla="*/ 145 h 145"/>
              <a:gd name="T6" fmla="*/ 109 w 109"/>
              <a:gd name="T7" fmla="*/ 54 h 145"/>
              <a:gd name="T8" fmla="*/ 54 w 109"/>
              <a:gd name="T9" fmla="*/ 0 h 145"/>
              <a:gd name="T10" fmla="*/ 54 w 109"/>
              <a:gd name="T11" fmla="*/ 97 h 145"/>
              <a:gd name="T12" fmla="*/ 10 w 109"/>
              <a:gd name="T13" fmla="*/ 53 h 145"/>
              <a:gd name="T14" fmla="*/ 54 w 109"/>
              <a:gd name="T15" fmla="*/ 8 h 145"/>
              <a:gd name="T16" fmla="*/ 99 w 109"/>
              <a:gd name="T17" fmla="*/ 53 h 145"/>
              <a:gd name="T18" fmla="*/ 54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4" y="0"/>
                </a:moveTo>
                <a:cubicBezTo>
                  <a:pt x="24" y="0"/>
                  <a:pt x="0" y="24"/>
                  <a:pt x="0" y="54"/>
                </a:cubicBezTo>
                <a:cubicBezTo>
                  <a:pt x="0" y="99"/>
                  <a:pt x="54" y="145"/>
                  <a:pt x="54" y="145"/>
                </a:cubicBezTo>
                <a:cubicBezTo>
                  <a:pt x="54" y="145"/>
                  <a:pt x="109" y="99"/>
                  <a:pt x="109" y="54"/>
                </a:cubicBezTo>
                <a:cubicBezTo>
                  <a:pt x="109" y="24"/>
                  <a:pt x="84" y="0"/>
                  <a:pt x="54" y="0"/>
                </a:cubicBezTo>
                <a:close/>
                <a:moveTo>
                  <a:pt x="54" y="97"/>
                </a:moveTo>
                <a:cubicBezTo>
                  <a:pt x="30" y="97"/>
                  <a:pt x="10" y="77"/>
                  <a:pt x="10" y="53"/>
                </a:cubicBezTo>
                <a:cubicBezTo>
                  <a:pt x="10" y="28"/>
                  <a:pt x="30" y="8"/>
                  <a:pt x="54" y="8"/>
                </a:cubicBezTo>
                <a:cubicBezTo>
                  <a:pt x="79" y="8"/>
                  <a:pt x="99" y="28"/>
                  <a:pt x="99" y="53"/>
                </a:cubicBezTo>
                <a:cubicBezTo>
                  <a:pt x="99" y="77"/>
                  <a:pt x="79" y="97"/>
                  <a:pt x="54" y="97"/>
                </a:cubicBezTo>
                <a:close/>
              </a:path>
            </a:pathLst>
          </a:custGeom>
          <a:solidFill>
            <a:srgbClr val="EBAC07"/>
          </a:solidFill>
          <a:ln>
            <a:noFill/>
          </a:ln>
        </p:spPr>
        <p:txBody>
          <a:bodyPr vert="horz" wrap="square" lIns="91440" tIns="45720" rIns="91440" bIns="45720" numCol="1" anchor="t" anchorCtr="0" compatLnSpc="1"/>
          <a:p>
            <a:endParaRPr lang="zh-CN" altLang="en-US"/>
          </a:p>
        </p:txBody>
      </p:sp>
      <p:sp>
        <p:nvSpPr>
          <p:cNvPr id="5" name="Freeform 18"/>
          <p:cNvSpPr>
            <a:spLocks noEditPoints="1"/>
          </p:cNvSpPr>
          <p:nvPr/>
        </p:nvSpPr>
        <p:spPr bwMode="auto">
          <a:xfrm>
            <a:off x="3288240" y="2812520"/>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p>
            <a:endParaRPr lang="zh-CN" altLang="en-US"/>
          </a:p>
        </p:txBody>
      </p:sp>
      <p:sp>
        <p:nvSpPr>
          <p:cNvPr id="6" name="文本框 25"/>
          <p:cNvSpPr txBox="1"/>
          <p:nvPr/>
        </p:nvSpPr>
        <p:spPr>
          <a:xfrm>
            <a:off x="3566156" y="3014132"/>
            <a:ext cx="437940" cy="584775"/>
          </a:xfrm>
          <a:prstGeom prst="rect">
            <a:avLst/>
          </a:prstGeom>
          <a:noFill/>
        </p:spPr>
        <p:txBody>
          <a:bodyPr wrap="none" rtlCol="0">
            <a:spAutoFit/>
          </a:bodyPr>
          <a:p>
            <a:pPr algn="ctr"/>
            <a:r>
              <a:rPr lang="en-US" altLang="zh-CN" sz="3200" b="1" dirty="0" smtClean="0">
                <a:solidFill>
                  <a:srgbClr val="F83003"/>
                </a:solidFill>
                <a:latin typeface="微软雅黑" panose="020B0503020204020204" pitchFamily="34" charset="-122"/>
                <a:ea typeface="微软雅黑" panose="020B0503020204020204" pitchFamily="34" charset="-122"/>
              </a:rPr>
              <a:t>1</a:t>
            </a:r>
            <a:endParaRPr lang="zh-CN" altLang="en-US" dirty="0" smtClean="0">
              <a:solidFill>
                <a:srgbClr val="F83003"/>
              </a:solidFill>
              <a:latin typeface="微软雅黑" panose="020B0503020204020204" pitchFamily="34" charset="-122"/>
              <a:ea typeface="微软雅黑" panose="020B0503020204020204" pitchFamily="34" charset="-122"/>
            </a:endParaRPr>
          </a:p>
        </p:txBody>
      </p:sp>
      <p:sp>
        <p:nvSpPr>
          <p:cNvPr id="7" name="文本框 26"/>
          <p:cNvSpPr txBox="1"/>
          <p:nvPr/>
        </p:nvSpPr>
        <p:spPr>
          <a:xfrm>
            <a:off x="7539143" y="2924861"/>
            <a:ext cx="437940" cy="584775"/>
          </a:xfrm>
          <a:prstGeom prst="rect">
            <a:avLst/>
          </a:prstGeom>
          <a:noFill/>
        </p:spPr>
        <p:txBody>
          <a:bodyPr wrap="none" rtlCol="0">
            <a:spAutoFit/>
          </a:bodyPr>
          <a:p>
            <a:pPr algn="ctr"/>
            <a:r>
              <a:rPr lang="en-US" altLang="zh-CN" sz="3200" b="1" dirty="0" smtClean="0">
                <a:solidFill>
                  <a:srgbClr val="EBAC07"/>
                </a:solidFill>
                <a:latin typeface="微软雅黑" panose="020B0503020204020204" pitchFamily="34" charset="-122"/>
                <a:ea typeface="微软雅黑" panose="020B0503020204020204" pitchFamily="34" charset="-122"/>
              </a:rPr>
              <a:t>2</a:t>
            </a:r>
            <a:endParaRPr lang="zh-CN" altLang="en-US" dirty="0" smtClean="0">
              <a:solidFill>
                <a:srgbClr val="EBAC07"/>
              </a:solidFill>
              <a:latin typeface="微软雅黑" panose="020B0503020204020204" pitchFamily="34" charset="-122"/>
              <a:ea typeface="微软雅黑" panose="020B0503020204020204" pitchFamily="34" charset="-122"/>
            </a:endParaRPr>
          </a:p>
        </p:txBody>
      </p:sp>
      <p:sp>
        <p:nvSpPr>
          <p:cNvPr id="9" name="Rectangle 25"/>
          <p:cNvSpPr>
            <a:spLocks noChangeArrowheads="1"/>
          </p:cNvSpPr>
          <p:nvPr/>
        </p:nvSpPr>
        <p:spPr bwMode="auto">
          <a:xfrm>
            <a:off x="2642870" y="4187825"/>
            <a:ext cx="2393950" cy="304800"/>
          </a:xfrm>
          <a:prstGeom prst="rect">
            <a:avLst/>
          </a:prstGeom>
          <a:solidFill>
            <a:srgbClr val="F83003"/>
          </a:solidFill>
          <a:ln>
            <a:noFill/>
          </a:ln>
        </p:spPr>
        <p:txBody>
          <a:bodyPr vert="horz" wrap="square" lIns="91440" tIns="45720" rIns="91440" bIns="45720" numCol="1" anchor="t" anchorCtr="0" compatLnSpc="1"/>
          <a:p>
            <a:endParaRPr lang="zh-CN" altLang="en-US"/>
          </a:p>
        </p:txBody>
      </p:sp>
      <p:sp>
        <p:nvSpPr>
          <p:cNvPr id="11" name="Rectangle 24"/>
          <p:cNvSpPr>
            <a:spLocks noChangeArrowheads="1"/>
          </p:cNvSpPr>
          <p:nvPr/>
        </p:nvSpPr>
        <p:spPr bwMode="auto">
          <a:xfrm>
            <a:off x="6530975" y="4190365"/>
            <a:ext cx="2432685" cy="302260"/>
          </a:xfrm>
          <a:prstGeom prst="rect">
            <a:avLst/>
          </a:prstGeom>
          <a:solidFill>
            <a:srgbClr val="EBAC07"/>
          </a:solidFill>
          <a:ln>
            <a:noFill/>
          </a:ln>
        </p:spPr>
        <p:txBody>
          <a:bodyPr vert="horz" wrap="square" lIns="91440" tIns="45720" rIns="91440" bIns="45720" numCol="1" anchor="t" anchorCtr="0" compatLnSpc="1"/>
          <a:p>
            <a:endParaRPr lang="zh-CN" altLang="en-US"/>
          </a:p>
        </p:txBody>
      </p:sp>
      <p:sp>
        <p:nvSpPr>
          <p:cNvPr id="16" name="文本框 15"/>
          <p:cNvSpPr txBox="1"/>
          <p:nvPr/>
        </p:nvSpPr>
        <p:spPr>
          <a:xfrm>
            <a:off x="2571115" y="4735830"/>
            <a:ext cx="2778760" cy="368300"/>
          </a:xfrm>
          <a:prstGeom prst="rect">
            <a:avLst/>
          </a:prstGeom>
          <a:noFill/>
          <a:ln w="9525">
            <a:noFill/>
          </a:ln>
        </p:spPr>
        <p:txBody>
          <a:bodyPr wrap="square">
            <a:spAutoFit/>
          </a:bodyPr>
          <a:p>
            <a:pPr indent="0"/>
            <a:r>
              <a:rPr lang="zh-CN" b="1">
                <a:ea typeface="宋体" panose="02010600030101010101" pitchFamily="2" charset="-122"/>
              </a:rPr>
              <a:t>直接相关的权利</a:t>
            </a:r>
            <a:r>
              <a:rPr lang="zh-CN" b="1">
                <a:ea typeface="宋体" panose="02010600030101010101" pitchFamily="2" charset="-122"/>
              </a:rPr>
              <a:t>和义务</a:t>
            </a:r>
            <a:endParaRPr lang="zh-CN" b="1">
              <a:ea typeface="宋体" panose="02010600030101010101" pitchFamily="2" charset="-122"/>
            </a:endParaRPr>
          </a:p>
        </p:txBody>
      </p:sp>
      <p:sp>
        <p:nvSpPr>
          <p:cNvPr id="35" name="文本框 34"/>
          <p:cNvSpPr txBox="1"/>
          <p:nvPr/>
        </p:nvSpPr>
        <p:spPr>
          <a:xfrm>
            <a:off x="6530975" y="4738370"/>
            <a:ext cx="2560955" cy="368300"/>
          </a:xfrm>
          <a:prstGeom prst="rect">
            <a:avLst/>
          </a:prstGeom>
          <a:noFill/>
          <a:ln w="9525">
            <a:noFill/>
          </a:ln>
        </p:spPr>
        <p:txBody>
          <a:bodyPr wrap="square">
            <a:spAutoFit/>
          </a:bodyPr>
          <a:p>
            <a:pPr indent="0"/>
            <a:r>
              <a:rPr lang="zh-CN" b="1">
                <a:ea typeface="宋体" panose="02010600030101010101" pitchFamily="2" charset="-122"/>
              </a:rPr>
              <a:t>间接相关的权利和义务</a:t>
            </a:r>
            <a:endParaRPr lang="zh-CN" b="1">
              <a:ea typeface="宋体" panose="02010600030101010101" pitchFamily="2" charset="-122"/>
            </a:endParaRPr>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8"/>
          <p:cNvSpPr txBox="1"/>
          <p:nvPr/>
        </p:nvSpPr>
        <p:spPr>
          <a:xfrm>
            <a:off x="435619" y="1052736"/>
            <a:ext cx="6311627"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三、学生享有的权利和义务</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4" name="TextBox 6"/>
          <p:cNvSpPr txBox="1"/>
          <p:nvPr/>
        </p:nvSpPr>
        <p:spPr>
          <a:xfrm>
            <a:off x="554139" y="1772362"/>
            <a:ext cx="5276878" cy="491490"/>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dirty="0"/>
              <a:t>（一）受教育权（学生最基本的权利）</a:t>
            </a:r>
            <a:endParaRPr lang="zh-CN" altLang="en-US" dirty="0"/>
          </a:p>
        </p:txBody>
      </p:sp>
      <p:sp>
        <p:nvSpPr>
          <p:cNvPr id="11" name="Freeform 13"/>
          <p:cNvSpPr/>
          <p:nvPr/>
        </p:nvSpPr>
        <p:spPr bwMode="auto">
          <a:xfrm>
            <a:off x="9922199" y="5550292"/>
            <a:ext cx="247779"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3"/>
          <p:cNvSpPr/>
          <p:nvPr/>
        </p:nvSpPr>
        <p:spPr bwMode="auto">
          <a:xfrm>
            <a:off x="9922199" y="2671962"/>
            <a:ext cx="247779"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3"/>
          <p:cNvSpPr/>
          <p:nvPr/>
        </p:nvSpPr>
        <p:spPr bwMode="auto">
          <a:xfrm flipH="1">
            <a:off x="6020016" y="4076570"/>
            <a:ext cx="247779" cy="252413"/>
          </a:xfrm>
          <a:custGeom>
            <a:avLst/>
            <a:gdLst>
              <a:gd name="T0" fmla="*/ 63 w 63"/>
              <a:gd name="T1" fmla="*/ 32 h 64"/>
              <a:gd name="T2" fmla="*/ 0 w 63"/>
              <a:gd name="T3" fmla="*/ 64 h 64"/>
              <a:gd name="T4" fmla="*/ 0 w 63"/>
              <a:gd name="T5" fmla="*/ 0 h 64"/>
              <a:gd name="T6" fmla="*/ 63 w 63"/>
              <a:gd name="T7" fmla="*/ 32 h 64"/>
            </a:gdLst>
            <a:ahLst/>
            <a:cxnLst>
              <a:cxn ang="0">
                <a:pos x="T0" y="T1"/>
              </a:cxn>
              <a:cxn ang="0">
                <a:pos x="T2" y="T3"/>
              </a:cxn>
              <a:cxn ang="0">
                <a:pos x="T4" y="T5"/>
              </a:cxn>
              <a:cxn ang="0">
                <a:pos x="T6" y="T7"/>
              </a:cxn>
            </a:cxnLst>
            <a:rect l="0" t="0" r="r" b="b"/>
            <a:pathLst>
              <a:path w="63" h="64">
                <a:moveTo>
                  <a:pt x="63" y="32"/>
                </a:moveTo>
                <a:cubicBezTo>
                  <a:pt x="63" y="50"/>
                  <a:pt x="35" y="64"/>
                  <a:pt x="0" y="64"/>
                </a:cubicBezTo>
                <a:cubicBezTo>
                  <a:pt x="0" y="0"/>
                  <a:pt x="0" y="0"/>
                  <a:pt x="0" y="0"/>
                </a:cubicBezTo>
                <a:cubicBezTo>
                  <a:pt x="35" y="0"/>
                  <a:pt x="63" y="15"/>
                  <a:pt x="63" y="32"/>
                </a:cubicBez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14" name="图片 13"/>
          <p:cNvPicPr>
            <a:picLocks noChangeAspect="1"/>
          </p:cNvPicPr>
          <p:nvPr/>
        </p:nvPicPr>
        <p:blipFill rotWithShape="1">
          <a:blip r:embed="rId1" cstate="print">
            <a:extLst>
              <a:ext uri="{28A0092B-C50C-407E-A947-70E740481C1C}">
                <a14:useLocalDpi xmlns:a14="http://schemas.microsoft.com/office/drawing/2010/main" val="0"/>
              </a:ext>
            </a:extLst>
          </a:blip>
          <a:srcRect l="16010" t="71194" r="15480" b="14470"/>
          <a:stretch>
            <a:fillRect/>
          </a:stretch>
        </p:blipFill>
        <p:spPr>
          <a:xfrm rot="5400000" flipV="1">
            <a:off x="9523784" y="3532564"/>
            <a:ext cx="4870861" cy="809313"/>
          </a:xfrm>
          <a:prstGeom prst="rect">
            <a:avLst/>
          </a:prstGeom>
        </p:spPr>
      </p:pic>
      <p:pic>
        <p:nvPicPr>
          <p:cNvPr id="15" name="图片 14"/>
          <p:cNvPicPr>
            <a:picLocks noChangeAspect="1"/>
          </p:cNvPicPr>
          <p:nvPr/>
        </p:nvPicPr>
        <p:blipFill rotWithShape="1">
          <a:blip r:embed="rId1" cstate="print">
            <a:extLst>
              <a:ext uri="{28A0092B-C50C-407E-A947-70E740481C1C}">
                <a14:useLocalDpi xmlns:a14="http://schemas.microsoft.com/office/drawing/2010/main" val="0"/>
              </a:ext>
            </a:extLst>
          </a:blip>
          <a:srcRect l="16010" t="71194" r="15480" b="14470"/>
          <a:stretch>
            <a:fillRect/>
          </a:stretch>
        </p:blipFill>
        <p:spPr>
          <a:xfrm rot="5400000" flipH="1">
            <a:off x="3663058" y="3632258"/>
            <a:ext cx="4961693" cy="809313"/>
          </a:xfrm>
          <a:prstGeom prst="rect">
            <a:avLst/>
          </a:prstGeom>
        </p:spPr>
      </p:pic>
      <p:sp>
        <p:nvSpPr>
          <p:cNvPr id="16" name="Freeform 9"/>
          <p:cNvSpPr>
            <a:spLocks noEditPoints="1"/>
          </p:cNvSpPr>
          <p:nvPr/>
        </p:nvSpPr>
        <p:spPr bwMode="auto">
          <a:xfrm>
            <a:off x="6713955" y="1669060"/>
            <a:ext cx="3456023"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chemeClr val="accent2"/>
              </a:gs>
              <a:gs pos="100000">
                <a:schemeClr val="accent2">
                  <a:lumMod val="60000"/>
                  <a:lumOff val="40000"/>
                </a:schemeClr>
              </a:gs>
            </a:gsLst>
            <a:lin ang="13500000" scaled="1"/>
            <a:tileRect/>
          </a:gra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7" name="Freeform 9"/>
          <p:cNvSpPr>
            <a:spLocks noEditPoints="1"/>
          </p:cNvSpPr>
          <p:nvPr/>
        </p:nvSpPr>
        <p:spPr bwMode="auto">
          <a:xfrm flipH="1">
            <a:off x="6020013" y="3066401"/>
            <a:ext cx="3668359"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chemeClr val="accent3"/>
              </a:gs>
              <a:gs pos="100000">
                <a:schemeClr val="accent3">
                  <a:lumMod val="60000"/>
                  <a:lumOff val="40000"/>
                </a:schemeClr>
              </a:gs>
            </a:gsLst>
            <a:lin ang="18900000" scaled="1"/>
            <a:tileRect/>
          </a:gra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8" name="Freeform 9"/>
          <p:cNvSpPr>
            <a:spLocks noEditPoints="1"/>
          </p:cNvSpPr>
          <p:nvPr/>
        </p:nvSpPr>
        <p:spPr bwMode="auto">
          <a:xfrm>
            <a:off x="6713955" y="4573187"/>
            <a:ext cx="3456025" cy="1222375"/>
          </a:xfrm>
          <a:custGeom>
            <a:avLst/>
            <a:gdLst>
              <a:gd name="T0" fmla="*/ 810 w 873"/>
              <a:gd name="T1" fmla="*/ 61 h 323"/>
              <a:gd name="T2" fmla="*/ 288 w 873"/>
              <a:gd name="T3" fmla="*/ 61 h 323"/>
              <a:gd name="T4" fmla="*/ 161 w 873"/>
              <a:gd name="T5" fmla="*/ 0 h 323"/>
              <a:gd name="T6" fmla="*/ 0 w 873"/>
              <a:gd name="T7" fmla="*/ 161 h 323"/>
              <a:gd name="T8" fmla="*/ 161 w 873"/>
              <a:gd name="T9" fmla="*/ 323 h 323"/>
              <a:gd name="T10" fmla="*/ 288 w 873"/>
              <a:gd name="T11" fmla="*/ 262 h 323"/>
              <a:gd name="T12" fmla="*/ 810 w 873"/>
              <a:gd name="T13" fmla="*/ 262 h 323"/>
              <a:gd name="T14" fmla="*/ 873 w 873"/>
              <a:gd name="T15" fmla="*/ 294 h 323"/>
              <a:gd name="T16" fmla="*/ 873 w 873"/>
              <a:gd name="T17" fmla="*/ 93 h 323"/>
              <a:gd name="T18" fmla="*/ 810 w 873"/>
              <a:gd name="T19" fmla="*/ 61 h 323"/>
              <a:gd name="T20" fmla="*/ 156 w 873"/>
              <a:gd name="T21" fmla="*/ 276 h 323"/>
              <a:gd name="T22" fmla="*/ 39 w 873"/>
              <a:gd name="T23" fmla="*/ 159 h 323"/>
              <a:gd name="T24" fmla="*/ 156 w 873"/>
              <a:gd name="T25" fmla="*/ 42 h 323"/>
              <a:gd name="T26" fmla="*/ 273 w 873"/>
              <a:gd name="T27" fmla="*/ 159 h 323"/>
              <a:gd name="T28" fmla="*/ 156 w 873"/>
              <a:gd name="T29"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3" h="323">
                <a:moveTo>
                  <a:pt x="810" y="61"/>
                </a:moveTo>
                <a:cubicBezTo>
                  <a:pt x="288" y="61"/>
                  <a:pt x="288" y="61"/>
                  <a:pt x="288" y="61"/>
                </a:cubicBezTo>
                <a:cubicBezTo>
                  <a:pt x="258" y="24"/>
                  <a:pt x="213" y="0"/>
                  <a:pt x="161" y="0"/>
                </a:cubicBezTo>
                <a:cubicBezTo>
                  <a:pt x="72" y="0"/>
                  <a:pt x="0" y="72"/>
                  <a:pt x="0" y="161"/>
                </a:cubicBezTo>
                <a:cubicBezTo>
                  <a:pt x="0" y="251"/>
                  <a:pt x="72" y="323"/>
                  <a:pt x="161" y="323"/>
                </a:cubicBezTo>
                <a:cubicBezTo>
                  <a:pt x="213" y="323"/>
                  <a:pt x="258" y="299"/>
                  <a:pt x="288" y="262"/>
                </a:cubicBezTo>
                <a:cubicBezTo>
                  <a:pt x="810" y="262"/>
                  <a:pt x="810" y="262"/>
                  <a:pt x="810" y="262"/>
                </a:cubicBezTo>
                <a:cubicBezTo>
                  <a:pt x="842" y="262"/>
                  <a:pt x="871" y="276"/>
                  <a:pt x="873" y="294"/>
                </a:cubicBezTo>
                <a:cubicBezTo>
                  <a:pt x="873" y="93"/>
                  <a:pt x="873" y="93"/>
                  <a:pt x="873" y="93"/>
                </a:cubicBezTo>
                <a:cubicBezTo>
                  <a:pt x="873" y="75"/>
                  <a:pt x="844" y="61"/>
                  <a:pt x="810" y="61"/>
                </a:cubicBezTo>
                <a:close/>
                <a:moveTo>
                  <a:pt x="156" y="276"/>
                </a:moveTo>
                <a:cubicBezTo>
                  <a:pt x="91" y="276"/>
                  <a:pt x="39" y="224"/>
                  <a:pt x="39" y="159"/>
                </a:cubicBezTo>
                <a:cubicBezTo>
                  <a:pt x="39" y="94"/>
                  <a:pt x="91" y="42"/>
                  <a:pt x="156" y="42"/>
                </a:cubicBezTo>
                <a:cubicBezTo>
                  <a:pt x="220" y="42"/>
                  <a:pt x="273" y="94"/>
                  <a:pt x="273" y="159"/>
                </a:cubicBezTo>
                <a:cubicBezTo>
                  <a:pt x="273" y="224"/>
                  <a:pt x="220" y="276"/>
                  <a:pt x="156" y="276"/>
                </a:cubicBezTo>
                <a:close/>
              </a:path>
            </a:pathLst>
          </a:custGeom>
          <a:gradFill flip="none" rotWithShape="1">
            <a:gsLst>
              <a:gs pos="19000">
                <a:schemeClr val="accent5"/>
              </a:gs>
              <a:gs pos="100000">
                <a:schemeClr val="accent5">
                  <a:lumMod val="60000"/>
                  <a:lumOff val="40000"/>
                </a:schemeClr>
              </a:gs>
            </a:gsLst>
            <a:lin ang="13500000" scaled="1"/>
            <a:tileRect/>
          </a:gradFill>
          <a:ln>
            <a:gradFill>
              <a:gsLst>
                <a:gs pos="0">
                  <a:schemeClr val="accent1">
                    <a:lumMod val="5000"/>
                    <a:lumOff val="95000"/>
                  </a:schemeClr>
                </a:gs>
                <a:gs pos="100000">
                  <a:schemeClr val="bg1"/>
                </a:gs>
              </a:gsLst>
              <a:lin ang="5400000" scaled="1"/>
            </a:gradFill>
          </a:ln>
          <a:effectLst>
            <a:innerShdw blurRad="177800" dist="114300" dir="13500000">
              <a:prstClr val="black">
                <a:alpha val="50000"/>
              </a:prstClr>
            </a:innerShdw>
          </a:effectLst>
        </p:spPr>
        <p:txBody>
          <a:bodyPr vert="horz" wrap="square" lIns="91440" tIns="45720" rIns="91440" bIns="45720" numCol="1" anchor="t" anchorCtr="0" compatLnSpc="1"/>
          <a:lstStyle/>
          <a:p>
            <a:endParaRPr lang="zh-CN" altLang="en-US"/>
          </a:p>
        </p:txBody>
      </p:sp>
      <p:sp>
        <p:nvSpPr>
          <p:cNvPr id="19" name="文本框 25"/>
          <p:cNvSpPr txBox="1"/>
          <p:nvPr/>
        </p:nvSpPr>
        <p:spPr>
          <a:xfrm>
            <a:off x="7683310" y="1885168"/>
            <a:ext cx="2468880" cy="810260"/>
          </a:xfrm>
          <a:prstGeom prst="rect">
            <a:avLst/>
          </a:prstGeom>
          <a:noFill/>
        </p:spPr>
        <p:txBody>
          <a:bodyPr wrap="none" rtlCol="0">
            <a:spAutoFit/>
          </a:bodyPr>
          <a:lstStyle/>
          <a:p>
            <a:pPr algn="ct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受教育权</a:t>
            </a:r>
            <a:endParaRPr lang="zh-CN" altLang="en-US" b="1"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（学生最基本的权利）</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0" name="文本框 26"/>
          <p:cNvSpPr txBox="1"/>
          <p:nvPr/>
        </p:nvSpPr>
        <p:spPr>
          <a:xfrm>
            <a:off x="7024077" y="1950703"/>
            <a:ext cx="697990" cy="707886"/>
          </a:xfrm>
          <a:prstGeom prst="rect">
            <a:avLst/>
          </a:prstGeom>
          <a:noFill/>
        </p:spPr>
        <p:txBody>
          <a:bodyPr wrap="none" rtlCol="0">
            <a:spAutoFit/>
          </a:bodyPr>
          <a:lstStyle/>
          <a:p>
            <a:r>
              <a:rPr lang="en-US" altLang="zh-CN" sz="4000" dirty="0" smtClean="0">
                <a:solidFill>
                  <a:schemeClr val="accent2"/>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01</a:t>
            </a:r>
            <a:endParaRPr lang="zh-CN" altLang="en-US" sz="4000" dirty="0">
              <a:solidFill>
                <a:schemeClr val="accent2"/>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sp>
        <p:nvSpPr>
          <p:cNvPr id="21" name="文本框 27"/>
          <p:cNvSpPr txBox="1"/>
          <p:nvPr/>
        </p:nvSpPr>
        <p:spPr>
          <a:xfrm>
            <a:off x="8536510" y="4968562"/>
            <a:ext cx="868680" cy="450850"/>
          </a:xfrm>
          <a:prstGeom prst="rect">
            <a:avLst/>
          </a:prstGeom>
          <a:noFill/>
        </p:spPr>
        <p:txBody>
          <a:bodyPr wrap="none" rtlCol="0">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财产权</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2" name="文本框 29"/>
          <p:cNvSpPr txBox="1"/>
          <p:nvPr/>
        </p:nvSpPr>
        <p:spPr>
          <a:xfrm>
            <a:off x="6189899" y="3266555"/>
            <a:ext cx="2468880" cy="810260"/>
          </a:xfrm>
          <a:prstGeom prst="rect">
            <a:avLst/>
          </a:prstGeom>
          <a:noFill/>
        </p:spPr>
        <p:txBody>
          <a:bodyPr wrap="none" rtlCol="0">
            <a:spAutoFit/>
          </a:bodyPr>
          <a:lstStyle/>
          <a:p>
            <a:pPr algn="ctr">
              <a:lnSpc>
                <a:spcPct val="130000"/>
              </a:lnSpc>
            </a:pPr>
            <a:r>
              <a:rPr b="1" dirty="0">
                <a:solidFill>
                  <a:schemeClr val="bg1"/>
                </a:solidFill>
                <a:latin typeface="微软雅黑" panose="020B0503020204020204" pitchFamily="34" charset="-122"/>
                <a:ea typeface="微软雅黑" panose="020B0503020204020204" pitchFamily="34" charset="-122"/>
              </a:rPr>
              <a:t>人身权</a:t>
            </a:r>
            <a:endParaRPr b="1" dirty="0">
              <a:solidFill>
                <a:schemeClr val="bg1"/>
              </a:solidFill>
              <a:latin typeface="微软雅黑" panose="020B0503020204020204" pitchFamily="34" charset="-122"/>
              <a:ea typeface="微软雅黑" panose="020B0503020204020204" pitchFamily="34" charset="-122"/>
            </a:endParaRPr>
          </a:p>
          <a:p>
            <a:pPr>
              <a:lnSpc>
                <a:spcPct val="130000"/>
              </a:lnSpc>
            </a:pPr>
            <a:r>
              <a:rPr b="1" dirty="0">
                <a:solidFill>
                  <a:schemeClr val="bg1"/>
                </a:solidFill>
                <a:latin typeface="微软雅黑" panose="020B0503020204020204" pitchFamily="34" charset="-122"/>
                <a:ea typeface="微软雅黑" panose="020B0503020204020204" pitchFamily="34" charset="-122"/>
              </a:rPr>
              <a:t>（公民最基本的权利）</a:t>
            </a:r>
            <a:endParaRPr b="1" dirty="0">
              <a:solidFill>
                <a:schemeClr val="bg1"/>
              </a:solidFill>
              <a:latin typeface="微软雅黑" panose="020B0503020204020204" pitchFamily="34" charset="-122"/>
              <a:ea typeface="微软雅黑" panose="020B0503020204020204" pitchFamily="34" charset="-122"/>
            </a:endParaRPr>
          </a:p>
        </p:txBody>
      </p:sp>
      <p:sp>
        <p:nvSpPr>
          <p:cNvPr id="23" name="文本框 30"/>
          <p:cNvSpPr txBox="1"/>
          <p:nvPr/>
        </p:nvSpPr>
        <p:spPr>
          <a:xfrm>
            <a:off x="7024077" y="4830431"/>
            <a:ext cx="697990" cy="707886"/>
          </a:xfrm>
          <a:prstGeom prst="rect">
            <a:avLst/>
          </a:prstGeom>
          <a:noFill/>
        </p:spPr>
        <p:txBody>
          <a:bodyPr wrap="none" rtlCol="0">
            <a:spAutoFit/>
          </a:bodyPr>
          <a:lstStyle/>
          <a:p>
            <a:r>
              <a:rPr lang="en-US" altLang="zh-CN" sz="4000" dirty="0" smtClean="0">
                <a:solidFill>
                  <a:schemeClr val="accent5"/>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03</a:t>
            </a:r>
            <a:endParaRPr lang="zh-CN" altLang="en-US" sz="4000" dirty="0">
              <a:solidFill>
                <a:schemeClr val="accent5"/>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sp>
        <p:nvSpPr>
          <p:cNvPr id="24" name="文本框 31"/>
          <p:cNvSpPr txBox="1"/>
          <p:nvPr/>
        </p:nvSpPr>
        <p:spPr>
          <a:xfrm>
            <a:off x="8659173" y="3298709"/>
            <a:ext cx="697990" cy="707886"/>
          </a:xfrm>
          <a:prstGeom prst="rect">
            <a:avLst/>
          </a:prstGeom>
          <a:noFill/>
        </p:spPr>
        <p:txBody>
          <a:bodyPr wrap="none" rtlCol="0">
            <a:spAutoFit/>
          </a:bodyPr>
          <a:lstStyle/>
          <a:p>
            <a:r>
              <a:rPr lang="en-US" altLang="zh-CN" sz="4000" dirty="0" smtClean="0">
                <a:solidFill>
                  <a:schemeClr val="accent3"/>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rPr>
              <a:t>02</a:t>
            </a:r>
            <a:endParaRPr lang="zh-CN" altLang="en-US" sz="4000" dirty="0">
              <a:solidFill>
                <a:schemeClr val="accent3"/>
              </a:solidFill>
              <a:effectLst>
                <a:innerShdw blurRad="177800" dist="114300" dir="13500000">
                  <a:prstClr val="black">
                    <a:alpha val="50000"/>
                  </a:prstClr>
                </a:innerShdw>
              </a:effectLst>
              <a:latin typeface="时尚中黑简体" panose="01010104010101010101" pitchFamily="2" charset="-122"/>
              <a:ea typeface="时尚中黑简体" panose="01010104010101010101" pitchFamily="2" charset="-122"/>
            </a:endParaRPr>
          </a:p>
        </p:txBody>
      </p:sp>
      <p:pic>
        <p:nvPicPr>
          <p:cNvPr id="5" name="图片 4"/>
          <p:cNvPicPr>
            <a:picLocks noChangeAspect="1"/>
          </p:cNvPicPr>
          <p:nvPr/>
        </p:nvPicPr>
        <p:blipFill>
          <a:blip r:embed="rId2"/>
          <a:stretch>
            <a:fillRect/>
          </a:stretch>
        </p:blipFill>
        <p:spPr>
          <a:xfrm>
            <a:off x="226695" y="188595"/>
            <a:ext cx="4958715" cy="428625"/>
          </a:xfrm>
          <a:prstGeom prst="rect">
            <a:avLst/>
          </a:prstGeom>
        </p:spPr>
      </p:pic>
      <p:sp>
        <p:nvSpPr>
          <p:cNvPr id="6" name="文本框 5"/>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Freeform 18"/>
          <p:cNvSpPr>
            <a:spLocks noEditPoints="1"/>
          </p:cNvSpPr>
          <p:nvPr/>
        </p:nvSpPr>
        <p:spPr bwMode="auto">
          <a:xfrm>
            <a:off x="698500" y="2564765"/>
            <a:ext cx="529590" cy="664845"/>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p>
            <a:endParaRPr lang="zh-CN" altLang="en-US"/>
          </a:p>
        </p:txBody>
      </p:sp>
      <p:sp>
        <p:nvSpPr>
          <p:cNvPr id="8" name="文本框 25"/>
          <p:cNvSpPr txBox="1"/>
          <p:nvPr/>
        </p:nvSpPr>
        <p:spPr>
          <a:xfrm>
            <a:off x="814070" y="2583815"/>
            <a:ext cx="299085" cy="368300"/>
          </a:xfrm>
          <a:prstGeom prst="rect">
            <a:avLst/>
          </a:prstGeom>
          <a:noFill/>
        </p:spPr>
        <p:txBody>
          <a:bodyPr wrap="square" rtlCol="0">
            <a:spAutoFit/>
          </a:bodyPr>
          <a:p>
            <a:pPr algn="ctr"/>
            <a:r>
              <a:rPr lang="en-US" altLang="zh-CN" b="1" dirty="0" smtClean="0">
                <a:solidFill>
                  <a:srgbClr val="F83003"/>
                </a:solidFill>
                <a:latin typeface="微软雅黑" panose="020B0503020204020204" pitchFamily="34" charset="-122"/>
                <a:ea typeface="微软雅黑" panose="020B0503020204020204" pitchFamily="34" charset="-122"/>
              </a:rPr>
              <a:t>1</a:t>
            </a:r>
            <a:endParaRPr lang="en-US" altLang="zh-CN" b="1" dirty="0" smtClean="0">
              <a:solidFill>
                <a:srgbClr val="F83003"/>
              </a:solidFill>
              <a:latin typeface="微软雅黑" panose="020B0503020204020204" pitchFamily="34" charset="-122"/>
              <a:ea typeface="微软雅黑" panose="020B0503020204020204" pitchFamily="34" charset="-122"/>
            </a:endParaRPr>
          </a:p>
        </p:txBody>
      </p:sp>
      <p:sp>
        <p:nvSpPr>
          <p:cNvPr id="9" name="Freeform 18"/>
          <p:cNvSpPr>
            <a:spLocks noEditPoints="1"/>
          </p:cNvSpPr>
          <p:nvPr/>
        </p:nvSpPr>
        <p:spPr bwMode="auto">
          <a:xfrm>
            <a:off x="699135" y="3860800"/>
            <a:ext cx="529590" cy="664845"/>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p>
            <a:endParaRPr lang="zh-CN" altLang="en-US"/>
          </a:p>
        </p:txBody>
      </p:sp>
      <p:sp>
        <p:nvSpPr>
          <p:cNvPr id="10" name="文本框 25"/>
          <p:cNvSpPr txBox="1"/>
          <p:nvPr/>
        </p:nvSpPr>
        <p:spPr>
          <a:xfrm>
            <a:off x="814705" y="3879850"/>
            <a:ext cx="299085" cy="368300"/>
          </a:xfrm>
          <a:prstGeom prst="rect">
            <a:avLst/>
          </a:prstGeom>
          <a:noFill/>
        </p:spPr>
        <p:txBody>
          <a:bodyPr wrap="square" rtlCol="0">
            <a:spAutoFit/>
          </a:bodyPr>
          <a:p>
            <a:pPr algn="ctr"/>
            <a:r>
              <a:rPr lang="en-US" altLang="zh-CN" b="1" dirty="0" smtClean="0">
                <a:solidFill>
                  <a:srgbClr val="F83003"/>
                </a:solidFill>
                <a:latin typeface="微软雅黑" panose="020B0503020204020204" pitchFamily="34" charset="-122"/>
                <a:ea typeface="微软雅黑" panose="020B0503020204020204" pitchFamily="34" charset="-122"/>
              </a:rPr>
              <a:t>2</a:t>
            </a:r>
            <a:endParaRPr lang="en-US" altLang="zh-CN" b="1" dirty="0" smtClean="0">
              <a:solidFill>
                <a:srgbClr val="F83003"/>
              </a:solidFill>
              <a:latin typeface="微软雅黑" panose="020B0503020204020204" pitchFamily="34" charset="-122"/>
              <a:ea typeface="微软雅黑" panose="020B0503020204020204" pitchFamily="34" charset="-122"/>
            </a:endParaRPr>
          </a:p>
        </p:txBody>
      </p:sp>
      <p:sp>
        <p:nvSpPr>
          <p:cNvPr id="25" name="Freeform 18"/>
          <p:cNvSpPr>
            <a:spLocks noEditPoints="1"/>
          </p:cNvSpPr>
          <p:nvPr/>
        </p:nvSpPr>
        <p:spPr bwMode="auto">
          <a:xfrm>
            <a:off x="699770" y="5137150"/>
            <a:ext cx="529590" cy="664845"/>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p>
            <a:endParaRPr lang="zh-CN" altLang="en-US"/>
          </a:p>
        </p:txBody>
      </p:sp>
      <p:sp>
        <p:nvSpPr>
          <p:cNvPr id="26" name="文本框 25"/>
          <p:cNvSpPr txBox="1"/>
          <p:nvPr/>
        </p:nvSpPr>
        <p:spPr>
          <a:xfrm>
            <a:off x="815340" y="5156200"/>
            <a:ext cx="299085" cy="368300"/>
          </a:xfrm>
          <a:prstGeom prst="rect">
            <a:avLst/>
          </a:prstGeom>
          <a:noFill/>
        </p:spPr>
        <p:txBody>
          <a:bodyPr wrap="square" rtlCol="0">
            <a:spAutoFit/>
          </a:bodyPr>
          <a:p>
            <a:pPr algn="ctr"/>
            <a:r>
              <a:rPr lang="en-US" altLang="zh-CN" b="1" dirty="0" smtClean="0">
                <a:solidFill>
                  <a:srgbClr val="F83003"/>
                </a:solidFill>
                <a:latin typeface="微软雅黑" panose="020B0503020204020204" pitchFamily="34" charset="-122"/>
                <a:ea typeface="微软雅黑" panose="020B0503020204020204" pitchFamily="34" charset="-122"/>
              </a:rPr>
              <a:t>3</a:t>
            </a:r>
            <a:endParaRPr lang="en-US" altLang="zh-CN" b="1" dirty="0" smtClean="0">
              <a:solidFill>
                <a:srgbClr val="F83003"/>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1418590" y="2534920"/>
            <a:ext cx="4752975" cy="829945"/>
          </a:xfrm>
          <a:prstGeom prst="rect">
            <a:avLst/>
          </a:prstGeom>
          <a:noFill/>
          <a:ln w="9525">
            <a:noFill/>
          </a:ln>
        </p:spPr>
        <p:txBody>
          <a:bodyPr wrap="square">
            <a:spAutoFit/>
          </a:bodyPr>
          <a:p>
            <a:pPr indent="0"/>
            <a:r>
              <a:rPr lang="zh-CN" sz="1600">
                <a:ea typeface="宋体" panose="02010600030101010101" pitchFamily="2" charset="-122"/>
              </a:rPr>
              <a:t>受完法定年限教育权是指年满6周岁的儿童应入学接受义务教育并受满法律规定年限的教育，学校和教师不能随意开除学生。</a:t>
            </a:r>
            <a:endParaRPr lang="zh-CN" altLang="en-US" sz="1600">
              <a:ea typeface="宋体" panose="02010600030101010101" pitchFamily="2" charset="-122"/>
            </a:endParaRPr>
          </a:p>
        </p:txBody>
      </p:sp>
      <p:sp>
        <p:nvSpPr>
          <p:cNvPr id="27" name="文本框 26"/>
          <p:cNvSpPr txBox="1"/>
          <p:nvPr/>
        </p:nvSpPr>
        <p:spPr>
          <a:xfrm>
            <a:off x="1445260" y="3787775"/>
            <a:ext cx="4639945" cy="829945"/>
          </a:xfrm>
          <a:prstGeom prst="rect">
            <a:avLst/>
          </a:prstGeom>
          <a:noFill/>
          <a:ln w="9525">
            <a:noFill/>
          </a:ln>
        </p:spPr>
        <p:txBody>
          <a:bodyPr wrap="square">
            <a:spAutoFit/>
          </a:bodyPr>
          <a:p>
            <a:pPr indent="0"/>
            <a:r>
              <a:rPr lang="zh-CN" sz="1600" b="0">
                <a:ea typeface="宋体" panose="02010600030101010101" pitchFamily="2" charset="-122"/>
              </a:rPr>
              <a:t>学习权是指学生有权利在义务教育年限内在校学习，在教育教学过程中，教师不得以任何借口随意侵犯或剥夺学生参加学习活动。</a:t>
            </a:r>
            <a:endParaRPr lang="zh-CN" altLang="en-US" sz="1600" b="0">
              <a:ea typeface="宋体" panose="02010600030101010101" pitchFamily="2" charset="-122"/>
            </a:endParaRPr>
          </a:p>
        </p:txBody>
      </p:sp>
      <p:sp>
        <p:nvSpPr>
          <p:cNvPr id="28" name="文本框 27"/>
          <p:cNvSpPr txBox="1"/>
          <p:nvPr/>
        </p:nvSpPr>
        <p:spPr>
          <a:xfrm>
            <a:off x="1346835" y="5040630"/>
            <a:ext cx="4738370" cy="1076325"/>
          </a:xfrm>
          <a:prstGeom prst="rect">
            <a:avLst/>
          </a:prstGeom>
          <a:noFill/>
          <a:ln w="9525">
            <a:noFill/>
          </a:ln>
        </p:spPr>
        <p:txBody>
          <a:bodyPr wrap="square">
            <a:spAutoFit/>
          </a:bodyPr>
          <a:p>
            <a:pPr indent="0"/>
            <a:r>
              <a:rPr lang="zh-CN" sz="1600" b="0">
                <a:ea typeface="宋体" panose="02010600030101010101" pitchFamily="2" charset="-122"/>
              </a:rPr>
              <a:t>公正评价权是指学生在教育教学过程中，享有教师、学校对自己的学业成绩、道德品质等进行公正评价，并客观真实地记录在学生成绩档案中，在毕业时获得相应的学业成绩证明和毕业证书的权利。</a:t>
            </a:r>
            <a:endParaRPr lang="zh-CN" altLang="en-US" sz="1600" b="0">
              <a:ea typeface="宋体" panose="02010600030101010101" pitchFamily="2" charset="-122"/>
            </a:endParaRP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338239" y="1530701"/>
            <a:ext cx="5276878" cy="491490"/>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dirty="0"/>
              <a:t>（二）人身权（公民最基本的权利）</a:t>
            </a:r>
            <a:endParaRPr lang="zh-CN" altLang="en-US" dirty="0"/>
          </a:p>
        </p:txBody>
      </p:sp>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t="82092"/>
          <a:stretch>
            <a:fillRect/>
          </a:stretch>
        </p:blipFill>
        <p:spPr>
          <a:xfrm>
            <a:off x="0" y="6373272"/>
            <a:ext cx="12198350" cy="152072"/>
          </a:xfrm>
          <a:prstGeom prst="rect">
            <a:avLst/>
          </a:prstGeom>
        </p:spPr>
      </p:pic>
      <p:grpSp>
        <p:nvGrpSpPr>
          <p:cNvPr id="35" name="组合 100"/>
          <p:cNvGrpSpPr/>
          <p:nvPr/>
        </p:nvGrpSpPr>
        <p:grpSpPr bwMode="auto">
          <a:xfrm>
            <a:off x="2489200" y="2175510"/>
            <a:ext cx="1532255" cy="2961640"/>
            <a:chOff x="2626367" y="2078038"/>
            <a:chExt cx="1840498" cy="3786187"/>
          </a:xfrm>
        </p:grpSpPr>
        <p:sp>
          <p:nvSpPr>
            <p:cNvPr id="54" name="AutoShape 2"/>
            <p:cNvSpPr>
              <a:spLocks noChangeArrowheads="1"/>
            </p:cNvSpPr>
            <p:nvPr/>
          </p:nvSpPr>
          <p:spPr bwMode="auto">
            <a:xfrm>
              <a:off x="2626367" y="2078038"/>
              <a:ext cx="1840498" cy="2267589"/>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lvl="0" algn="ctr">
                <a:lnSpc>
                  <a:spcPct val="120000"/>
                </a:lnSpc>
                <a:defRPr/>
              </a:pPr>
              <a:r>
                <a:rPr lang="zh-CN" altLang="en-US" dirty="0">
                  <a:solidFill>
                    <a:srgbClr val="5F5E5C"/>
                  </a:solidFill>
                  <a:latin typeface="微软雅黑" panose="020B0503020204020204" pitchFamily="34" charset="-122"/>
                  <a:ea typeface="微软雅黑" panose="020B0503020204020204" pitchFamily="34" charset="-122"/>
                </a:rPr>
                <a:t>身心健康权</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5" name="Freeform 7"/>
            <p:cNvSpPr/>
            <p:nvPr/>
          </p:nvSpPr>
          <p:spPr bwMode="auto">
            <a:xfrm>
              <a:off x="2995469" y="5534025"/>
              <a:ext cx="1134117"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E49302">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6" name="Oval 8"/>
            <p:cNvSpPr>
              <a:spLocks noChangeArrowheads="1"/>
            </p:cNvSpPr>
            <p:nvPr/>
          </p:nvSpPr>
          <p:spPr bwMode="auto">
            <a:xfrm>
              <a:off x="3035478" y="4381500"/>
              <a:ext cx="1087208" cy="1131887"/>
            </a:xfrm>
            <a:prstGeom prst="ellipse">
              <a:avLst/>
            </a:prstGeom>
            <a:solidFill>
              <a:srgbClr val="E4930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7" name="Freeform 9"/>
            <p:cNvSpPr/>
            <p:nvPr/>
          </p:nvSpPr>
          <p:spPr bwMode="auto">
            <a:xfrm>
              <a:off x="3035480" y="4411663"/>
              <a:ext cx="1044436"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8" name="Rectangle 24"/>
            <p:cNvSpPr>
              <a:spLocks noChangeArrowheads="1"/>
            </p:cNvSpPr>
            <p:nvPr/>
          </p:nvSpPr>
          <p:spPr bwMode="auto">
            <a:xfrm>
              <a:off x="3410521" y="4694085"/>
              <a:ext cx="363667" cy="47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49" name="AutoShape 3"/>
          <p:cNvSpPr>
            <a:spLocks noChangeArrowheads="1"/>
          </p:cNvSpPr>
          <p:nvPr/>
        </p:nvSpPr>
        <p:spPr bwMode="auto">
          <a:xfrm>
            <a:off x="6546455" y="2164179"/>
            <a:ext cx="1403305" cy="1773880"/>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人格尊严权</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50" name="Freeform 10"/>
          <p:cNvSpPr/>
          <p:nvPr/>
        </p:nvSpPr>
        <p:spPr bwMode="auto">
          <a:xfrm>
            <a:off x="4665890" y="4868984"/>
            <a:ext cx="1110226" cy="2583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F68426">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1" name="Oval 11"/>
          <p:cNvSpPr>
            <a:spLocks noChangeArrowheads="1"/>
          </p:cNvSpPr>
          <p:nvPr/>
        </p:nvSpPr>
        <p:spPr bwMode="auto">
          <a:xfrm>
            <a:off x="4819015" y="4004945"/>
            <a:ext cx="903605" cy="854710"/>
          </a:xfrm>
          <a:prstGeom prst="ellipse">
            <a:avLst/>
          </a:prstGeom>
          <a:solidFill>
            <a:srgbClr val="F68426"/>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2" name="Freeform 12"/>
          <p:cNvSpPr/>
          <p:nvPr/>
        </p:nvSpPr>
        <p:spPr bwMode="auto">
          <a:xfrm>
            <a:off x="4747567" y="3968127"/>
            <a:ext cx="1023295" cy="39367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3" name="Rectangle 25"/>
          <p:cNvSpPr>
            <a:spLocks noChangeArrowheads="1"/>
          </p:cNvSpPr>
          <p:nvPr/>
        </p:nvSpPr>
        <p:spPr bwMode="auto">
          <a:xfrm>
            <a:off x="5091079" y="4239859"/>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2</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7" name="AutoShape 4"/>
          <p:cNvSpPr>
            <a:spLocks noChangeArrowheads="1"/>
          </p:cNvSpPr>
          <p:nvPr/>
        </p:nvSpPr>
        <p:spPr bwMode="auto">
          <a:xfrm>
            <a:off x="8413750" y="2164080"/>
            <a:ext cx="1412875" cy="1802130"/>
          </a:xfrm>
          <a:prstGeom prst="downArrowCallout">
            <a:avLst>
              <a:gd name="adj1" fmla="val 49880"/>
              <a:gd name="adj2" fmla="val 24940"/>
              <a:gd name="adj3" fmla="val 12664"/>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38" name="Freeform 13"/>
          <p:cNvSpPr/>
          <p:nvPr/>
        </p:nvSpPr>
        <p:spPr bwMode="auto">
          <a:xfrm>
            <a:off x="6711315" y="4894580"/>
            <a:ext cx="927735" cy="258445"/>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7BC143">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9" name="Oval 14"/>
          <p:cNvSpPr>
            <a:spLocks noChangeArrowheads="1"/>
          </p:cNvSpPr>
          <p:nvPr/>
        </p:nvSpPr>
        <p:spPr bwMode="auto">
          <a:xfrm>
            <a:off x="6774373" y="3995331"/>
            <a:ext cx="882965" cy="885448"/>
          </a:xfrm>
          <a:prstGeom prst="ellipse">
            <a:avLst/>
          </a:prstGeom>
          <a:solidFill>
            <a:srgbClr val="7BC14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0" name="Freeform 15"/>
          <p:cNvSpPr/>
          <p:nvPr/>
        </p:nvSpPr>
        <p:spPr bwMode="auto">
          <a:xfrm>
            <a:off x="6809837" y="3978287"/>
            <a:ext cx="817146" cy="39367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1" name="Rectangle 26"/>
          <p:cNvSpPr>
            <a:spLocks noChangeArrowheads="1"/>
          </p:cNvSpPr>
          <p:nvPr/>
        </p:nvSpPr>
        <p:spPr bwMode="auto">
          <a:xfrm>
            <a:off x="7049417" y="4253193"/>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3</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43" name="Freeform 16"/>
          <p:cNvSpPr/>
          <p:nvPr/>
        </p:nvSpPr>
        <p:spPr bwMode="auto">
          <a:xfrm>
            <a:off x="8564192" y="4879144"/>
            <a:ext cx="1112709" cy="258307"/>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00B0F0">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4" name="Oval 17"/>
          <p:cNvSpPr>
            <a:spLocks noChangeArrowheads="1"/>
          </p:cNvSpPr>
          <p:nvPr/>
        </p:nvSpPr>
        <p:spPr bwMode="auto">
          <a:xfrm>
            <a:off x="8655393" y="4004856"/>
            <a:ext cx="916099" cy="885448"/>
          </a:xfrm>
          <a:prstGeom prst="ellipse">
            <a:avLst/>
          </a:pr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5" name="Freeform 18"/>
          <p:cNvSpPr/>
          <p:nvPr/>
        </p:nvSpPr>
        <p:spPr bwMode="auto">
          <a:xfrm>
            <a:off x="8547445" y="4001147"/>
            <a:ext cx="1025779" cy="393670"/>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6" name="Rectangle 27"/>
          <p:cNvSpPr>
            <a:spLocks noChangeArrowheads="1"/>
          </p:cNvSpPr>
          <p:nvPr/>
        </p:nvSpPr>
        <p:spPr bwMode="auto">
          <a:xfrm>
            <a:off x="8951615" y="4220808"/>
            <a:ext cx="3273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dirty="0" smtClean="0">
                <a:solidFill>
                  <a:srgbClr val="FFFFFF"/>
                </a:solidFill>
                <a:latin typeface="微软雅黑" panose="020B0503020204020204" pitchFamily="34" charset="-122"/>
                <a:ea typeface="微软雅黑" panose="020B0503020204020204" pitchFamily="34" charset="-122"/>
              </a:rPr>
              <a:t>4</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47" name="Rectangle 38"/>
          <p:cNvSpPr>
            <a:spLocks noChangeArrowheads="1"/>
          </p:cNvSpPr>
          <p:nvPr/>
        </p:nvSpPr>
        <p:spPr bwMode="auto">
          <a:xfrm>
            <a:off x="8547797" y="2808070"/>
            <a:ext cx="1351147" cy="395605"/>
          </a:xfrm>
          <a:prstGeom prst="rect">
            <a:avLst/>
          </a:prstGeom>
          <a:noFill/>
          <a:ln w="9525">
            <a:noFill/>
            <a:miter lim="800000"/>
          </a:ln>
          <a:effectLst>
            <a:prstShdw prst="shdw17" dist="17961" dir="2700000">
              <a:srgbClr val="4F81BD">
                <a:gamma/>
                <a:shade val="60000"/>
                <a:invGamma/>
              </a:srgbClr>
            </a:prstShdw>
          </a:effectLst>
        </p:spPr>
        <p:txBody>
          <a:bodyPr wrap="square">
            <a:spAutoFit/>
          </a:bodyPr>
          <a:lstStyle/>
          <a:p>
            <a:pPr lvl="0" algn="ctr">
              <a:lnSpc>
                <a:spcPct val="110000"/>
              </a:lnSpc>
              <a:defRPr/>
            </a:pPr>
            <a:r>
              <a:rPr lang="zh-CN" altLang="en-US" dirty="0">
                <a:solidFill>
                  <a:srgbClr val="5F5E5C"/>
                </a:solidFill>
                <a:latin typeface="微软雅黑" panose="020B0503020204020204" pitchFamily="34" charset="-122"/>
                <a:ea typeface="微软雅黑" panose="020B0503020204020204" pitchFamily="34" charset="-122"/>
              </a:rPr>
              <a:t>隐私权</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63" name="AutoShape 5"/>
          <p:cNvSpPr>
            <a:spLocks noChangeArrowheads="1"/>
          </p:cNvSpPr>
          <p:nvPr/>
        </p:nvSpPr>
        <p:spPr bwMode="auto">
          <a:xfrm>
            <a:off x="4475480" y="2172970"/>
            <a:ext cx="1522095" cy="1767205"/>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66" name="Rectangle 39"/>
          <p:cNvSpPr>
            <a:spLocks noChangeArrowheads="1"/>
          </p:cNvSpPr>
          <p:nvPr/>
        </p:nvSpPr>
        <p:spPr bwMode="auto">
          <a:xfrm>
            <a:off x="4534451" y="2780556"/>
            <a:ext cx="1408272" cy="450850"/>
          </a:xfrm>
          <a:prstGeom prst="rect">
            <a:avLst/>
          </a:prstGeom>
          <a:noFill/>
          <a:ln w="9525">
            <a:noFill/>
            <a:miter lim="800000"/>
          </a:ln>
          <a:effectLst>
            <a:prstShdw prst="shdw17" dist="17961" dir="2700000">
              <a:srgbClr val="4F81BD">
                <a:gamma/>
                <a:shade val="60000"/>
                <a:invGamma/>
              </a:srgbClr>
            </a:prstShdw>
          </a:effectLst>
        </p:spPr>
        <p:txBody>
          <a:bodyPr>
            <a:spAutoFit/>
          </a:bodyPr>
          <a:lstStyle/>
          <a:p>
            <a:pPr algn="ctr">
              <a:lnSpc>
                <a:spcPct val="130000"/>
              </a:lnSpc>
            </a:pPr>
            <a:r>
              <a:rPr dirty="0">
                <a:solidFill>
                  <a:srgbClr val="5F5E5C"/>
                </a:solidFill>
                <a:latin typeface="微软雅黑" panose="020B0503020204020204" pitchFamily="34" charset="-122"/>
                <a:ea typeface="微软雅黑" panose="020B0503020204020204" pitchFamily="34" charset="-122"/>
              </a:rPr>
              <a:t>人身自由权</a:t>
            </a:r>
            <a:endParaRPr dirty="0">
              <a:solidFill>
                <a:srgbClr val="5F5E5C"/>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2"/>
          <a:stretch>
            <a:fillRect/>
          </a:stretch>
        </p:blipFill>
        <p:spPr>
          <a:xfrm>
            <a:off x="226695"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8"/>
          <p:cNvSpPr txBox="1"/>
          <p:nvPr/>
        </p:nvSpPr>
        <p:spPr>
          <a:xfrm>
            <a:off x="497849" y="908591"/>
            <a:ext cx="6311627" cy="429895"/>
          </a:xfrm>
          <a:prstGeom prst="rect">
            <a:avLst/>
          </a:prstGeom>
          <a:noFill/>
        </p:spPr>
        <p:txBody>
          <a:bodyPr wrap="square" rtlCol="0">
            <a:spAutoFit/>
          </a:bodyPr>
          <a:p>
            <a:r>
              <a:rPr lang="zh-CN" altLang="en-US" sz="2200" dirty="0">
                <a:solidFill>
                  <a:srgbClr val="5F5E5C"/>
                </a:solidFill>
                <a:latin typeface="微软雅黑" panose="020B0503020204020204" pitchFamily="34" charset="-122"/>
                <a:ea typeface="微软雅黑" panose="020B0503020204020204" pitchFamily="34" charset="-122"/>
              </a:rPr>
              <a:t>三、学生享有的权利和义务</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1799590" y="4603750"/>
            <a:ext cx="9464675" cy="49149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b="0" dirty="0">
                <a:solidFill>
                  <a:srgbClr val="FFFFFF"/>
                </a:solidFill>
                <a:cs typeface="微软雅黑" panose="020B0503020204020204" pitchFamily="34" charset="-122"/>
              </a:rPr>
              <a:t>3.受赠权，是指接受别人赠予的财物的权利。</a:t>
            </a:r>
            <a:endParaRPr b="0" dirty="0">
              <a:solidFill>
                <a:srgbClr val="FFFFFF"/>
              </a:solidFill>
              <a:cs typeface="微软雅黑" panose="020B0503020204020204" pitchFamily="34" charset="-122"/>
            </a:endParaRPr>
          </a:p>
        </p:txBody>
      </p:sp>
      <p:sp>
        <p:nvSpPr>
          <p:cNvPr id="12" name="TextBox 6"/>
          <p:cNvSpPr txBox="1"/>
          <p:nvPr/>
        </p:nvSpPr>
        <p:spPr>
          <a:xfrm>
            <a:off x="1778635" y="2348865"/>
            <a:ext cx="9484995" cy="49149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b="0" dirty="0" smtClean="0">
                <a:solidFill>
                  <a:srgbClr val="FFFFFF"/>
                </a:solidFill>
                <a:cs typeface="微软雅黑" panose="020B0503020204020204" pitchFamily="34" charset="-122"/>
              </a:rPr>
              <a:t>1.</a:t>
            </a:r>
            <a:r>
              <a:rPr b="0" dirty="0" smtClean="0">
                <a:solidFill>
                  <a:srgbClr val="FFFFFF"/>
                </a:solidFill>
                <a:cs typeface="微软雅黑" panose="020B0503020204020204" pitchFamily="34" charset="-122"/>
              </a:rPr>
              <a:t>财产所有权，是指所有人依法对其财产享有占有、使用、收益、处分的权利。</a:t>
            </a:r>
            <a:endParaRPr b="0" dirty="0" smtClean="0">
              <a:solidFill>
                <a:srgbClr val="FFFFFF"/>
              </a:solidFill>
              <a:cs typeface="微软雅黑" panose="020B0503020204020204" pitchFamily="34" charset="-122"/>
            </a:endParaRPr>
          </a:p>
        </p:txBody>
      </p:sp>
      <p:sp>
        <p:nvSpPr>
          <p:cNvPr id="20" name="TextBox 19"/>
          <p:cNvSpPr txBox="1"/>
          <p:nvPr/>
        </p:nvSpPr>
        <p:spPr>
          <a:xfrm>
            <a:off x="435620" y="1628800"/>
            <a:ext cx="5276878" cy="491490"/>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zh-CN" altLang="en-US" dirty="0"/>
              <a:t>（三）财产权</a:t>
            </a:r>
            <a:endParaRPr lang="zh-CN" altLang="en-US" dirty="0"/>
          </a:p>
        </p:txBody>
      </p:sp>
      <p:sp>
        <p:nvSpPr>
          <p:cNvPr id="22" name="Freeform 8"/>
          <p:cNvSpPr>
            <a:spLocks noEditPoints="1"/>
          </p:cNvSpPr>
          <p:nvPr/>
        </p:nvSpPr>
        <p:spPr bwMode="auto">
          <a:xfrm>
            <a:off x="7431287" y="4655017"/>
            <a:ext cx="328784" cy="346427"/>
          </a:xfrm>
          <a:custGeom>
            <a:avLst/>
            <a:gdLst>
              <a:gd name="T0" fmla="*/ 80 w 86"/>
              <a:gd name="T1" fmla="*/ 0 h 65"/>
              <a:gd name="T2" fmla="*/ 5 w 86"/>
              <a:gd name="T3" fmla="*/ 0 h 65"/>
              <a:gd name="T4" fmla="*/ 0 w 86"/>
              <a:gd name="T5" fmla="*/ 5 h 65"/>
              <a:gd name="T6" fmla="*/ 0 w 86"/>
              <a:gd name="T7" fmla="*/ 60 h 65"/>
              <a:gd name="T8" fmla="*/ 5 w 86"/>
              <a:gd name="T9" fmla="*/ 65 h 65"/>
              <a:gd name="T10" fmla="*/ 80 w 86"/>
              <a:gd name="T11" fmla="*/ 65 h 65"/>
              <a:gd name="T12" fmla="*/ 86 w 86"/>
              <a:gd name="T13" fmla="*/ 60 h 65"/>
              <a:gd name="T14" fmla="*/ 86 w 86"/>
              <a:gd name="T15" fmla="*/ 5 h 65"/>
              <a:gd name="T16" fmla="*/ 80 w 86"/>
              <a:gd name="T17" fmla="*/ 0 h 65"/>
              <a:gd name="T18" fmla="*/ 48 w 86"/>
              <a:gd name="T19" fmla="*/ 58 h 65"/>
              <a:gd name="T20" fmla="*/ 45 w 86"/>
              <a:gd name="T21" fmla="*/ 61 h 65"/>
              <a:gd name="T22" fmla="*/ 41 w 86"/>
              <a:gd name="T23" fmla="*/ 61 h 65"/>
              <a:gd name="T24" fmla="*/ 38 w 86"/>
              <a:gd name="T25" fmla="*/ 58 h 65"/>
              <a:gd name="T26" fmla="*/ 38 w 86"/>
              <a:gd name="T27" fmla="*/ 54 h 65"/>
              <a:gd name="T28" fmla="*/ 41 w 86"/>
              <a:gd name="T29" fmla="*/ 51 h 65"/>
              <a:gd name="T30" fmla="*/ 45 w 86"/>
              <a:gd name="T31" fmla="*/ 51 h 65"/>
              <a:gd name="T32" fmla="*/ 48 w 86"/>
              <a:gd name="T33" fmla="*/ 54 h 65"/>
              <a:gd name="T34" fmla="*/ 48 w 86"/>
              <a:gd name="T35" fmla="*/ 58 h 65"/>
              <a:gd name="T36" fmla="*/ 78 w 86"/>
              <a:gd name="T37" fmla="*/ 45 h 65"/>
              <a:gd name="T38" fmla="*/ 75 w 86"/>
              <a:gd name="T39" fmla="*/ 48 h 65"/>
              <a:gd name="T40" fmla="*/ 11 w 86"/>
              <a:gd name="T41" fmla="*/ 48 h 65"/>
              <a:gd name="T42" fmla="*/ 7 w 86"/>
              <a:gd name="T43" fmla="*/ 45 h 65"/>
              <a:gd name="T44" fmla="*/ 7 w 86"/>
              <a:gd name="T45" fmla="*/ 10 h 65"/>
              <a:gd name="T46" fmla="*/ 11 w 86"/>
              <a:gd name="T47" fmla="*/ 7 h 65"/>
              <a:gd name="T48" fmla="*/ 75 w 86"/>
              <a:gd name="T49" fmla="*/ 7 h 65"/>
              <a:gd name="T50" fmla="*/ 78 w 86"/>
              <a:gd name="T51" fmla="*/ 10 h 65"/>
              <a:gd name="T52" fmla="*/ 78 w 86"/>
              <a:gd name="T53" fmla="*/ 4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65">
                <a:moveTo>
                  <a:pt x="80" y="0"/>
                </a:moveTo>
                <a:cubicBezTo>
                  <a:pt x="5" y="0"/>
                  <a:pt x="5" y="0"/>
                  <a:pt x="5" y="0"/>
                </a:cubicBezTo>
                <a:cubicBezTo>
                  <a:pt x="3" y="0"/>
                  <a:pt x="0" y="3"/>
                  <a:pt x="0" y="5"/>
                </a:cubicBezTo>
                <a:cubicBezTo>
                  <a:pt x="0" y="60"/>
                  <a:pt x="0" y="60"/>
                  <a:pt x="0" y="60"/>
                </a:cubicBezTo>
                <a:cubicBezTo>
                  <a:pt x="0" y="62"/>
                  <a:pt x="3" y="65"/>
                  <a:pt x="5" y="65"/>
                </a:cubicBezTo>
                <a:cubicBezTo>
                  <a:pt x="80" y="65"/>
                  <a:pt x="80" y="65"/>
                  <a:pt x="80" y="65"/>
                </a:cubicBezTo>
                <a:cubicBezTo>
                  <a:pt x="83" y="65"/>
                  <a:pt x="86" y="62"/>
                  <a:pt x="86" y="60"/>
                </a:cubicBezTo>
                <a:cubicBezTo>
                  <a:pt x="86" y="5"/>
                  <a:pt x="86" y="5"/>
                  <a:pt x="86" y="5"/>
                </a:cubicBezTo>
                <a:cubicBezTo>
                  <a:pt x="86" y="3"/>
                  <a:pt x="83" y="0"/>
                  <a:pt x="80" y="0"/>
                </a:cubicBezTo>
                <a:close/>
                <a:moveTo>
                  <a:pt x="48" y="58"/>
                </a:moveTo>
                <a:cubicBezTo>
                  <a:pt x="48" y="60"/>
                  <a:pt x="47" y="61"/>
                  <a:pt x="45" y="61"/>
                </a:cubicBezTo>
                <a:cubicBezTo>
                  <a:pt x="41" y="61"/>
                  <a:pt x="41" y="61"/>
                  <a:pt x="41" y="61"/>
                </a:cubicBezTo>
                <a:cubicBezTo>
                  <a:pt x="39" y="61"/>
                  <a:pt x="38" y="60"/>
                  <a:pt x="38" y="58"/>
                </a:cubicBezTo>
                <a:cubicBezTo>
                  <a:pt x="38" y="54"/>
                  <a:pt x="38" y="54"/>
                  <a:pt x="38" y="54"/>
                </a:cubicBezTo>
                <a:cubicBezTo>
                  <a:pt x="38" y="52"/>
                  <a:pt x="39" y="51"/>
                  <a:pt x="41" y="51"/>
                </a:cubicBezTo>
                <a:cubicBezTo>
                  <a:pt x="45" y="51"/>
                  <a:pt x="45" y="51"/>
                  <a:pt x="45" y="51"/>
                </a:cubicBezTo>
                <a:cubicBezTo>
                  <a:pt x="47" y="51"/>
                  <a:pt x="48" y="52"/>
                  <a:pt x="48" y="54"/>
                </a:cubicBezTo>
                <a:lnTo>
                  <a:pt x="48" y="58"/>
                </a:lnTo>
                <a:close/>
                <a:moveTo>
                  <a:pt x="78" y="45"/>
                </a:moveTo>
                <a:cubicBezTo>
                  <a:pt x="78" y="46"/>
                  <a:pt x="77" y="48"/>
                  <a:pt x="75" y="48"/>
                </a:cubicBezTo>
                <a:cubicBezTo>
                  <a:pt x="11" y="48"/>
                  <a:pt x="11" y="48"/>
                  <a:pt x="11" y="48"/>
                </a:cubicBezTo>
                <a:cubicBezTo>
                  <a:pt x="9" y="48"/>
                  <a:pt x="7" y="46"/>
                  <a:pt x="7" y="45"/>
                </a:cubicBezTo>
                <a:cubicBezTo>
                  <a:pt x="7" y="10"/>
                  <a:pt x="7" y="10"/>
                  <a:pt x="7" y="10"/>
                </a:cubicBezTo>
                <a:cubicBezTo>
                  <a:pt x="7" y="9"/>
                  <a:pt x="9" y="7"/>
                  <a:pt x="11" y="7"/>
                </a:cubicBezTo>
                <a:cubicBezTo>
                  <a:pt x="75" y="7"/>
                  <a:pt x="75" y="7"/>
                  <a:pt x="75" y="7"/>
                </a:cubicBezTo>
                <a:cubicBezTo>
                  <a:pt x="77" y="7"/>
                  <a:pt x="78" y="9"/>
                  <a:pt x="78" y="10"/>
                </a:cubicBezTo>
                <a:lnTo>
                  <a:pt x="78" y="45"/>
                </a:lnTo>
                <a:close/>
              </a:path>
            </a:pathLst>
          </a:cu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BAB00"/>
              </a:solidFill>
              <a:latin typeface="微软雅黑" panose="020B0503020204020204" pitchFamily="34" charset="-122"/>
              <a:ea typeface="微软雅黑" panose="020B0503020204020204" pitchFamily="34" charset="-122"/>
            </a:endParaRPr>
          </a:p>
        </p:txBody>
      </p:sp>
      <p:sp>
        <p:nvSpPr>
          <p:cNvPr id="24" name="矩形 23"/>
          <p:cNvSpPr/>
          <p:nvPr/>
        </p:nvSpPr>
        <p:spPr>
          <a:xfrm>
            <a:off x="1778635" y="3458845"/>
            <a:ext cx="9484995" cy="46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BAB00"/>
              </a:solidFill>
              <a:latin typeface="微软雅黑" panose="020B0503020204020204" pitchFamily="34" charset="-122"/>
              <a:ea typeface="微软雅黑" panose="020B0503020204020204" pitchFamily="34" charset="-122"/>
            </a:endParaRPr>
          </a:p>
        </p:txBody>
      </p:sp>
      <p:sp>
        <p:nvSpPr>
          <p:cNvPr id="5" name="矩形 4"/>
          <p:cNvSpPr/>
          <p:nvPr/>
        </p:nvSpPr>
        <p:spPr>
          <a:xfrm>
            <a:off x="1778635" y="3444240"/>
            <a:ext cx="11158855" cy="491490"/>
          </a:xfrm>
          <a:prstGeom prst="rect">
            <a:avLst/>
          </a:prstGeom>
        </p:spPr>
        <p:txBody>
          <a:bodyPr wrap="square">
            <a:spAutoFit/>
          </a:bodyPr>
          <a:lstStyle/>
          <a:p>
            <a:pPr>
              <a:lnSpc>
                <a:spcPct val="130000"/>
              </a:lnSpc>
            </a:pPr>
            <a:r>
              <a:rPr lang="zh-CN" altLang="en-US" sz="2000" b="1" dirty="0">
                <a:solidFill>
                  <a:schemeClr val="bg1"/>
                </a:solidFill>
                <a:latin typeface="微软雅黑" panose="020B0503020204020204" pitchFamily="34" charset="-122"/>
                <a:ea typeface="微软雅黑" panose="020B0503020204020204" pitchFamily="34" charset="-122"/>
              </a:rPr>
              <a:t>2.继承权，是指依法享有的、能够无偿取得死亡公民遗留的个人合法财产的权利。</a:t>
            </a:r>
            <a:endParaRPr lang="zh-CN" altLang="en-US" sz="2000" b="1" dirty="0">
              <a:solidFill>
                <a:schemeClr val="bg1"/>
              </a:solidFill>
            </a:endParaRPr>
          </a:p>
        </p:txBody>
      </p:sp>
      <p:pic>
        <p:nvPicPr>
          <p:cNvPr id="15" name="图片 14"/>
          <p:cNvPicPr>
            <a:picLocks noChangeAspect="1"/>
          </p:cNvPicPr>
          <p:nvPr/>
        </p:nvPicPr>
        <p:blipFill>
          <a:blip r:embed="rId1"/>
          <a:stretch>
            <a:fillRect/>
          </a:stretch>
        </p:blipFill>
        <p:spPr>
          <a:xfrm>
            <a:off x="226695"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extBox 8"/>
          <p:cNvSpPr txBox="1"/>
          <p:nvPr/>
        </p:nvSpPr>
        <p:spPr>
          <a:xfrm>
            <a:off x="435619" y="1052736"/>
            <a:ext cx="6311627"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三、学生享有的权利和义务</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6" name="矩形 5"/>
          <p:cNvSpPr/>
          <p:nvPr/>
        </p:nvSpPr>
        <p:spPr>
          <a:xfrm>
            <a:off x="1799590" y="5619115"/>
            <a:ext cx="9464675" cy="46228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l"/>
            <a:r>
              <a:rPr lang="zh-CN" altLang="en-US" sz="20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4.知识产权中的财产权、著作权、专利权之中的财产权利。</a:t>
            </a:r>
            <a:endParaRPr lang="zh-CN" altLang="en-US" sz="200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2" name="Freeform 7"/>
          <p:cNvSpPr/>
          <p:nvPr/>
        </p:nvSpPr>
        <p:spPr bwMode="auto">
          <a:xfrm flipV="1">
            <a:off x="986790" y="2348865"/>
            <a:ext cx="421005" cy="536575"/>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rgbClr val="A2B932"/>
          </a:solidFill>
          <a:ln>
            <a:noFill/>
          </a:ln>
        </p:spPr>
        <p:txBody>
          <a:bodyPr vert="horz" wrap="square" lIns="91440" tIns="45720" rIns="91440" bIns="45720" numCol="1" anchor="t" anchorCtr="0" compatLnSpc="1"/>
          <a:p>
            <a:endParaRPr lang="zh-CN" altLang="en-US"/>
          </a:p>
        </p:txBody>
      </p:sp>
      <p:sp>
        <p:nvSpPr>
          <p:cNvPr id="9" name="Freeform 7"/>
          <p:cNvSpPr/>
          <p:nvPr/>
        </p:nvSpPr>
        <p:spPr bwMode="auto">
          <a:xfrm flipV="1">
            <a:off x="986790" y="4464685"/>
            <a:ext cx="421005" cy="536575"/>
          </a:xfrm>
          <a:custGeom>
            <a:avLst/>
            <a:gdLst>
              <a:gd name="T0" fmla="*/ 848 w 853"/>
              <a:gd name="T1" fmla="*/ 459 h 966"/>
              <a:gd name="T2" fmla="*/ 853 w 853"/>
              <a:gd name="T3" fmla="*/ 0 h 966"/>
              <a:gd name="T4" fmla="*/ 412 w 853"/>
              <a:gd name="T5" fmla="*/ 507 h 966"/>
              <a:gd name="T6" fmla="*/ 9 w 853"/>
              <a:gd name="T7" fmla="*/ 24 h 966"/>
              <a:gd name="T8" fmla="*/ 0 w 853"/>
              <a:gd name="T9" fmla="*/ 483 h 966"/>
              <a:gd name="T10" fmla="*/ 402 w 853"/>
              <a:gd name="T11" fmla="*/ 966 h 966"/>
              <a:gd name="T12" fmla="*/ 848 w 853"/>
              <a:gd name="T13" fmla="*/ 459 h 966"/>
            </a:gdLst>
            <a:ahLst/>
            <a:cxnLst>
              <a:cxn ang="0">
                <a:pos x="T0" y="T1"/>
              </a:cxn>
              <a:cxn ang="0">
                <a:pos x="T2" y="T3"/>
              </a:cxn>
              <a:cxn ang="0">
                <a:pos x="T4" y="T5"/>
              </a:cxn>
              <a:cxn ang="0">
                <a:pos x="T6" y="T7"/>
              </a:cxn>
              <a:cxn ang="0">
                <a:pos x="T8" y="T9"/>
              </a:cxn>
              <a:cxn ang="0">
                <a:pos x="T10" y="T11"/>
              </a:cxn>
              <a:cxn ang="0">
                <a:pos x="T12" y="T13"/>
              </a:cxn>
            </a:cxnLst>
            <a:rect l="0" t="0" r="r" b="b"/>
            <a:pathLst>
              <a:path w="853" h="966">
                <a:moveTo>
                  <a:pt x="848" y="459"/>
                </a:moveTo>
                <a:lnTo>
                  <a:pt x="853" y="0"/>
                </a:lnTo>
                <a:lnTo>
                  <a:pt x="412" y="507"/>
                </a:lnTo>
                <a:lnTo>
                  <a:pt x="9" y="24"/>
                </a:lnTo>
                <a:lnTo>
                  <a:pt x="0" y="483"/>
                </a:lnTo>
                <a:lnTo>
                  <a:pt x="402" y="966"/>
                </a:lnTo>
                <a:lnTo>
                  <a:pt x="848" y="459"/>
                </a:lnTo>
                <a:close/>
              </a:path>
            </a:pathLst>
          </a:custGeom>
          <a:solidFill>
            <a:srgbClr val="A2B932"/>
          </a:solidFill>
          <a:ln>
            <a:noFill/>
          </a:ln>
        </p:spPr>
        <p:txBody>
          <a:bodyPr vert="horz" wrap="square" lIns="91440" tIns="45720" rIns="91440" bIns="45720" numCol="1" anchor="t" anchorCtr="0" compatLnSpc="1"/>
          <a:p>
            <a:endParaRPr lang="zh-CN" altLang="en-US"/>
          </a:p>
        </p:txBody>
      </p:sp>
      <p:sp>
        <p:nvSpPr>
          <p:cNvPr id="31" name="Freeform 6"/>
          <p:cNvSpPr/>
          <p:nvPr/>
        </p:nvSpPr>
        <p:spPr bwMode="auto">
          <a:xfrm flipV="1">
            <a:off x="1025525" y="3412490"/>
            <a:ext cx="382270" cy="525780"/>
          </a:xfrm>
          <a:custGeom>
            <a:avLst/>
            <a:gdLst>
              <a:gd name="T0" fmla="*/ 849 w 854"/>
              <a:gd name="T1" fmla="*/ 464 h 966"/>
              <a:gd name="T2" fmla="*/ 854 w 854"/>
              <a:gd name="T3" fmla="*/ 0 h 966"/>
              <a:gd name="T4" fmla="*/ 408 w 854"/>
              <a:gd name="T5" fmla="*/ 507 h 966"/>
              <a:gd name="T6" fmla="*/ 5 w 854"/>
              <a:gd name="T7" fmla="*/ 24 h 966"/>
              <a:gd name="T8" fmla="*/ 0 w 854"/>
              <a:gd name="T9" fmla="*/ 483 h 966"/>
              <a:gd name="T10" fmla="*/ 403 w 854"/>
              <a:gd name="T11" fmla="*/ 966 h 966"/>
              <a:gd name="T12" fmla="*/ 849 w 854"/>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54" h="966">
                <a:moveTo>
                  <a:pt x="849" y="464"/>
                </a:moveTo>
                <a:lnTo>
                  <a:pt x="854" y="0"/>
                </a:lnTo>
                <a:lnTo>
                  <a:pt x="408" y="507"/>
                </a:lnTo>
                <a:lnTo>
                  <a:pt x="5" y="24"/>
                </a:lnTo>
                <a:lnTo>
                  <a:pt x="0" y="483"/>
                </a:lnTo>
                <a:lnTo>
                  <a:pt x="403" y="966"/>
                </a:lnTo>
                <a:lnTo>
                  <a:pt x="849" y="464"/>
                </a:lnTo>
                <a:close/>
              </a:path>
            </a:pathLst>
          </a:custGeom>
          <a:solidFill>
            <a:srgbClr val="EBAC07"/>
          </a:solidFill>
          <a:ln>
            <a:noFill/>
          </a:ln>
        </p:spPr>
        <p:txBody>
          <a:bodyPr vert="horz" wrap="square" lIns="91440" tIns="45720" rIns="91440" bIns="45720" numCol="1" anchor="t" anchorCtr="0" compatLnSpc="1"/>
          <a:p>
            <a:endParaRPr lang="zh-CN" altLang="en-US" dirty="0"/>
          </a:p>
        </p:txBody>
      </p:sp>
      <p:sp>
        <p:nvSpPr>
          <p:cNvPr id="10" name="Freeform 6"/>
          <p:cNvSpPr/>
          <p:nvPr/>
        </p:nvSpPr>
        <p:spPr bwMode="auto">
          <a:xfrm flipV="1">
            <a:off x="1058545" y="5579745"/>
            <a:ext cx="382270" cy="525780"/>
          </a:xfrm>
          <a:custGeom>
            <a:avLst/>
            <a:gdLst>
              <a:gd name="T0" fmla="*/ 849 w 854"/>
              <a:gd name="T1" fmla="*/ 464 h 966"/>
              <a:gd name="T2" fmla="*/ 854 w 854"/>
              <a:gd name="T3" fmla="*/ 0 h 966"/>
              <a:gd name="T4" fmla="*/ 408 w 854"/>
              <a:gd name="T5" fmla="*/ 507 h 966"/>
              <a:gd name="T6" fmla="*/ 5 w 854"/>
              <a:gd name="T7" fmla="*/ 24 h 966"/>
              <a:gd name="T8" fmla="*/ 0 w 854"/>
              <a:gd name="T9" fmla="*/ 483 h 966"/>
              <a:gd name="T10" fmla="*/ 403 w 854"/>
              <a:gd name="T11" fmla="*/ 966 h 966"/>
              <a:gd name="T12" fmla="*/ 849 w 854"/>
              <a:gd name="T13" fmla="*/ 464 h 966"/>
            </a:gdLst>
            <a:ahLst/>
            <a:cxnLst>
              <a:cxn ang="0">
                <a:pos x="T0" y="T1"/>
              </a:cxn>
              <a:cxn ang="0">
                <a:pos x="T2" y="T3"/>
              </a:cxn>
              <a:cxn ang="0">
                <a:pos x="T4" y="T5"/>
              </a:cxn>
              <a:cxn ang="0">
                <a:pos x="T6" y="T7"/>
              </a:cxn>
              <a:cxn ang="0">
                <a:pos x="T8" y="T9"/>
              </a:cxn>
              <a:cxn ang="0">
                <a:pos x="T10" y="T11"/>
              </a:cxn>
              <a:cxn ang="0">
                <a:pos x="T12" y="T13"/>
              </a:cxn>
            </a:cxnLst>
            <a:rect l="0" t="0" r="r" b="b"/>
            <a:pathLst>
              <a:path w="854" h="966">
                <a:moveTo>
                  <a:pt x="849" y="464"/>
                </a:moveTo>
                <a:lnTo>
                  <a:pt x="854" y="0"/>
                </a:lnTo>
                <a:lnTo>
                  <a:pt x="408" y="507"/>
                </a:lnTo>
                <a:lnTo>
                  <a:pt x="5" y="24"/>
                </a:lnTo>
                <a:lnTo>
                  <a:pt x="0" y="483"/>
                </a:lnTo>
                <a:lnTo>
                  <a:pt x="403" y="966"/>
                </a:lnTo>
                <a:lnTo>
                  <a:pt x="849" y="464"/>
                </a:lnTo>
                <a:close/>
              </a:path>
            </a:pathLst>
          </a:custGeom>
          <a:solidFill>
            <a:srgbClr val="EBAC07"/>
          </a:solidFill>
          <a:ln>
            <a:noFill/>
          </a:ln>
        </p:spPr>
        <p:txBody>
          <a:bodyPr vert="horz" wrap="square" lIns="91440" tIns="45720" rIns="91440" bIns="45720" numCol="1" anchor="t" anchorCtr="0" compatLnSpc="1"/>
          <a:p>
            <a:endParaRPr lang="zh-CN" altLang="en-US" dirty="0"/>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577850" y="1916430"/>
            <a:ext cx="10095865" cy="1170305"/>
          </a:xfrm>
          <a:prstGeom prst="rect">
            <a:avLst/>
          </a:prstGeom>
          <a:noFill/>
        </p:spPr>
        <p:txBody>
          <a:bodyPr wrap="square" rtlCol="0">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 </a:t>
            </a:r>
            <a:r>
              <a:rPr lang="zh-CN" altLang="en-US" dirty="0" smtClean="0">
                <a:solidFill>
                  <a:srgbClr val="5F5E5C"/>
                </a:solidFill>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随着中国法制教育的深入和法制建设的不断发展，学生的法律意识和守法意识也有了明显的提高，但他们的法律素养仍然很低，法律素养与责任意识之间存在着差距。事实上，义务和权利是相对的，它们总是共存的，权利的行使需要履行义务。</a:t>
            </a:r>
            <a:endParaRPr lang="zh-CN" altLang="en-US" dirty="0">
              <a:latin typeface="微软雅黑" panose="020B0503020204020204" pitchFamily="34" charset="-122"/>
              <a:ea typeface="微软雅黑" panose="020B0503020204020204" pitchFamily="34" charset="-122"/>
            </a:endParaRPr>
          </a:p>
        </p:txBody>
      </p:sp>
      <p:sp>
        <p:nvSpPr>
          <p:cNvPr id="5" name="TextBox 8"/>
          <p:cNvSpPr txBox="1"/>
          <p:nvPr/>
        </p:nvSpPr>
        <p:spPr>
          <a:xfrm>
            <a:off x="435619" y="1052736"/>
            <a:ext cx="6311627"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四、学生权利与义务的观念存在的问题</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7" name="任意多边形 6"/>
          <p:cNvSpPr/>
          <p:nvPr/>
        </p:nvSpPr>
        <p:spPr>
          <a:xfrm>
            <a:off x="5681717" y="5539872"/>
            <a:ext cx="881522" cy="1008062"/>
          </a:xfrm>
          <a:custGeom>
            <a:avLst/>
            <a:gdLst/>
            <a:ahLst/>
            <a:cxnLst/>
            <a:rect l="l" t="t" r="r" b="b"/>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solidFill>
            <a:srgbClr val="FFCC00"/>
          </a:solidFill>
          <a:ln>
            <a:noFill/>
          </a:ln>
        </p:spPr>
        <p:txBody>
          <a:bodyPr vert="horz" wrap="square" lIns="91440" tIns="45720" rIns="91440" bIns="45720" numCol="1" anchor="ctr" anchorCtr="0" compatLnSpc="1"/>
          <a:lstStyle/>
          <a:p>
            <a:pPr algn="ctr"/>
            <a:endParaRPr lang="zh-CN" altLang="en-US" sz="2000">
              <a:latin typeface="微软雅黑" panose="020B0503020204020204" pitchFamily="34" charset="-122"/>
              <a:ea typeface="微软雅黑" panose="020B0503020204020204" pitchFamily="34" charset="-122"/>
            </a:endParaRPr>
          </a:p>
        </p:txBody>
      </p:sp>
      <p:sp>
        <p:nvSpPr>
          <p:cNvPr id="8" name="任意多边形 7"/>
          <p:cNvSpPr/>
          <p:nvPr/>
        </p:nvSpPr>
        <p:spPr>
          <a:xfrm>
            <a:off x="7451490" y="4005114"/>
            <a:ext cx="879933" cy="1008062"/>
          </a:xfrm>
          <a:custGeom>
            <a:avLst/>
            <a:gdLst/>
            <a:ahLst/>
            <a:cxnLst/>
            <a:rect l="l" t="t" r="r" b="b"/>
            <a:pathLst>
              <a:path w="1184474" h="1305883">
                <a:moveTo>
                  <a:pt x="1128301" y="542257"/>
                </a:moveTo>
                <a:cubicBezTo>
                  <a:pt x="1138996" y="544244"/>
                  <a:pt x="1150947" y="549813"/>
                  <a:pt x="1160623" y="559490"/>
                </a:cubicBezTo>
                <a:cubicBezTo>
                  <a:pt x="1179976" y="578842"/>
                  <a:pt x="1182899" y="607295"/>
                  <a:pt x="1173598" y="616596"/>
                </a:cubicBezTo>
                <a:cubicBezTo>
                  <a:pt x="1164297" y="625897"/>
                  <a:pt x="1124169" y="634649"/>
                  <a:pt x="1104816" y="615297"/>
                </a:cubicBezTo>
                <a:cubicBezTo>
                  <a:pt x="1085464" y="595944"/>
                  <a:pt x="1094216" y="555816"/>
                  <a:pt x="1103517" y="546515"/>
                </a:cubicBezTo>
                <a:cubicBezTo>
                  <a:pt x="1108167" y="541864"/>
                  <a:pt x="1117606" y="540270"/>
                  <a:pt x="1128301" y="542257"/>
                </a:cubicBezTo>
                <a:close/>
                <a:moveTo>
                  <a:pt x="1129951" y="407312"/>
                </a:moveTo>
                <a:cubicBezTo>
                  <a:pt x="1142445" y="408682"/>
                  <a:pt x="1156099" y="414183"/>
                  <a:pt x="1166678" y="424762"/>
                </a:cubicBezTo>
                <a:cubicBezTo>
                  <a:pt x="1187836" y="445920"/>
                  <a:pt x="1188681" y="479378"/>
                  <a:pt x="1176799" y="491260"/>
                </a:cubicBezTo>
                <a:cubicBezTo>
                  <a:pt x="1164917" y="503142"/>
                  <a:pt x="1116544" y="517212"/>
                  <a:pt x="1095386" y="496054"/>
                </a:cubicBezTo>
                <a:cubicBezTo>
                  <a:pt x="1074229" y="474896"/>
                  <a:pt x="1088298" y="426523"/>
                  <a:pt x="1100180" y="414641"/>
                </a:cubicBezTo>
                <a:cubicBezTo>
                  <a:pt x="1106121" y="408700"/>
                  <a:pt x="1117456" y="405941"/>
                  <a:pt x="1129951" y="407312"/>
                </a:cubicBezTo>
                <a:close/>
                <a:moveTo>
                  <a:pt x="1108012" y="263931"/>
                </a:moveTo>
                <a:cubicBezTo>
                  <a:pt x="1121552" y="263764"/>
                  <a:pt x="1135813" y="267978"/>
                  <a:pt x="1146016" y="278181"/>
                </a:cubicBezTo>
                <a:cubicBezTo>
                  <a:pt x="1166422" y="298587"/>
                  <a:pt x="1162872" y="335223"/>
                  <a:pt x="1148231" y="349864"/>
                </a:cubicBezTo>
                <a:cubicBezTo>
                  <a:pt x="1133590" y="364505"/>
                  <a:pt x="1078576" y="386433"/>
                  <a:pt x="1058170" y="366027"/>
                </a:cubicBezTo>
                <a:cubicBezTo>
                  <a:pt x="1037764" y="345621"/>
                  <a:pt x="1059692" y="290607"/>
                  <a:pt x="1074333" y="275966"/>
                </a:cubicBezTo>
                <a:cubicBezTo>
                  <a:pt x="1081653" y="268645"/>
                  <a:pt x="1094472" y="264097"/>
                  <a:pt x="1108012" y="263931"/>
                </a:cubicBezTo>
                <a:close/>
                <a:moveTo>
                  <a:pt x="763865" y="213531"/>
                </a:moveTo>
                <a:cubicBezTo>
                  <a:pt x="829482" y="213531"/>
                  <a:pt x="945898" y="291848"/>
                  <a:pt x="992465" y="353231"/>
                </a:cubicBezTo>
                <a:cubicBezTo>
                  <a:pt x="1039032" y="414614"/>
                  <a:pt x="1049615" y="514098"/>
                  <a:pt x="1043265" y="581831"/>
                </a:cubicBezTo>
                <a:cubicBezTo>
                  <a:pt x="1036915" y="649564"/>
                  <a:pt x="1051732" y="668614"/>
                  <a:pt x="954365" y="759631"/>
                </a:cubicBezTo>
                <a:cubicBezTo>
                  <a:pt x="856998" y="850648"/>
                  <a:pt x="535265" y="1068664"/>
                  <a:pt x="459065" y="1127931"/>
                </a:cubicBezTo>
                <a:cubicBezTo>
                  <a:pt x="382865" y="1187198"/>
                  <a:pt x="306665" y="1301498"/>
                  <a:pt x="230465" y="1305731"/>
                </a:cubicBezTo>
                <a:cubicBezTo>
                  <a:pt x="154265" y="1309964"/>
                  <a:pt x="12448" y="1225298"/>
                  <a:pt x="1865" y="1153331"/>
                </a:cubicBezTo>
                <a:cubicBezTo>
                  <a:pt x="-8718" y="1081364"/>
                  <a:pt x="23032" y="945898"/>
                  <a:pt x="166965" y="873931"/>
                </a:cubicBezTo>
                <a:cubicBezTo>
                  <a:pt x="310898" y="801964"/>
                  <a:pt x="355348" y="846414"/>
                  <a:pt x="420965" y="823131"/>
                </a:cubicBezTo>
                <a:cubicBezTo>
                  <a:pt x="486582" y="799848"/>
                  <a:pt x="516215" y="774448"/>
                  <a:pt x="560665" y="734231"/>
                </a:cubicBezTo>
                <a:cubicBezTo>
                  <a:pt x="605115" y="694014"/>
                  <a:pt x="681315" y="645331"/>
                  <a:pt x="687665" y="581831"/>
                </a:cubicBezTo>
                <a:cubicBezTo>
                  <a:pt x="694015" y="518331"/>
                  <a:pt x="586065" y="414614"/>
                  <a:pt x="598765" y="353231"/>
                </a:cubicBezTo>
                <a:cubicBezTo>
                  <a:pt x="611465" y="291848"/>
                  <a:pt x="698248" y="213531"/>
                  <a:pt x="763865" y="213531"/>
                </a:cubicBezTo>
                <a:close/>
                <a:moveTo>
                  <a:pt x="1036431" y="129524"/>
                </a:moveTo>
                <a:cubicBezTo>
                  <a:pt x="1050986" y="129983"/>
                  <a:pt x="1066523" y="135189"/>
                  <a:pt x="1077979" y="146644"/>
                </a:cubicBezTo>
                <a:cubicBezTo>
                  <a:pt x="1100890" y="169556"/>
                  <a:pt x="1098800" y="208793"/>
                  <a:pt x="1083743" y="223851"/>
                </a:cubicBezTo>
                <a:cubicBezTo>
                  <a:pt x="1068686" y="238908"/>
                  <a:pt x="1010548" y="259898"/>
                  <a:pt x="987637" y="236987"/>
                </a:cubicBezTo>
                <a:cubicBezTo>
                  <a:pt x="964725" y="214075"/>
                  <a:pt x="985716" y="155938"/>
                  <a:pt x="1000773" y="140880"/>
                </a:cubicBezTo>
                <a:cubicBezTo>
                  <a:pt x="1008302" y="133352"/>
                  <a:pt x="1021875" y="129065"/>
                  <a:pt x="1036431" y="129524"/>
                </a:cubicBezTo>
                <a:close/>
                <a:moveTo>
                  <a:pt x="887345" y="66"/>
                </a:moveTo>
                <a:cubicBezTo>
                  <a:pt x="908214" y="841"/>
                  <a:pt x="930527" y="8428"/>
                  <a:pt x="947041" y="24941"/>
                </a:cubicBezTo>
                <a:cubicBezTo>
                  <a:pt x="980068" y="57968"/>
                  <a:pt x="977387" y="114196"/>
                  <a:pt x="955924" y="135659"/>
                </a:cubicBezTo>
                <a:cubicBezTo>
                  <a:pt x="934461" y="157122"/>
                  <a:pt x="851292" y="186743"/>
                  <a:pt x="818265" y="153717"/>
                </a:cubicBezTo>
                <a:cubicBezTo>
                  <a:pt x="785239" y="120690"/>
                  <a:pt x="814860" y="37521"/>
                  <a:pt x="836323" y="16058"/>
                </a:cubicBezTo>
                <a:cubicBezTo>
                  <a:pt x="847054" y="5326"/>
                  <a:pt x="866477" y="-710"/>
                  <a:pt x="887345" y="66"/>
                </a:cubicBezTo>
                <a:close/>
              </a:path>
            </a:pathLst>
          </a:custGeom>
          <a:solidFill>
            <a:srgbClr val="F87728"/>
          </a:solidFill>
          <a:ln>
            <a:noFill/>
          </a:ln>
        </p:spPr>
        <p:txBody>
          <a:bodyPr vert="horz" wrap="square" lIns="91440" tIns="45720" rIns="91440" bIns="45720" numCol="1" anchor="ctr" anchorCtr="0" compatLnSpc="1"/>
          <a:lstStyle/>
          <a:p>
            <a:pPr algn="ctr"/>
            <a:endParaRPr lang="zh-CN" altLang="en-US" sz="2000" dirty="0">
              <a:latin typeface="微软雅黑" panose="020B0503020204020204" pitchFamily="34" charset="-122"/>
              <a:ea typeface="微软雅黑" panose="020B0503020204020204" pitchFamily="34" charset="-122"/>
            </a:endParaRPr>
          </a:p>
        </p:txBody>
      </p:sp>
      <p:sp>
        <p:nvSpPr>
          <p:cNvPr id="9" name="TextBox 64"/>
          <p:cNvSpPr txBox="1"/>
          <p:nvPr/>
        </p:nvSpPr>
        <p:spPr>
          <a:xfrm>
            <a:off x="6315075" y="5589270"/>
            <a:ext cx="3271520" cy="553085"/>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anose="020B0503020204020204" pitchFamily="34" charset="-122"/>
              </a:defRPr>
            </a:lvl1pPr>
          </a:lstStyle>
          <a:p>
            <a:pPr lvl="0" algn="r">
              <a:defRPr/>
            </a:pPr>
            <a:r>
              <a:rPr lang="zh-CN" altLang="en-US" sz="2000" b="1" kern="0" dirty="0" smtClean="0">
                <a:solidFill>
                  <a:srgbClr val="FC6204"/>
                </a:solidFill>
              </a:rPr>
              <a:t>（三）重视思想道德的修养</a:t>
            </a:r>
            <a:endParaRPr lang="zh-CN" altLang="en-US" sz="2000" b="1" kern="0" dirty="0" smtClean="0">
              <a:solidFill>
                <a:srgbClr val="FC6204"/>
              </a:solidFill>
            </a:endParaRPr>
          </a:p>
        </p:txBody>
      </p:sp>
      <p:sp>
        <p:nvSpPr>
          <p:cNvPr id="10" name="TextBox 65"/>
          <p:cNvSpPr txBox="1"/>
          <p:nvPr/>
        </p:nvSpPr>
        <p:spPr>
          <a:xfrm>
            <a:off x="4136390" y="4036695"/>
            <a:ext cx="3794125" cy="553085"/>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anose="020B0503020204020204" pitchFamily="34" charset="-122"/>
              </a:defRPr>
            </a:lvl1pPr>
          </a:lstStyle>
          <a:p>
            <a:pPr>
              <a:defRPr/>
            </a:pPr>
            <a:r>
              <a:rPr lang="zh-CN" altLang="en-US" sz="2000" b="1" kern="0" dirty="0" smtClean="0">
                <a:solidFill>
                  <a:srgbClr val="FC6204"/>
                </a:solidFill>
              </a:rPr>
              <a:t>（一）加强法律知识的学习</a:t>
            </a:r>
            <a:endParaRPr lang="zh-CN" altLang="en-US" sz="2000" b="1" kern="0" dirty="0" smtClean="0">
              <a:solidFill>
                <a:srgbClr val="FC6204"/>
              </a:solidFill>
            </a:endParaRPr>
          </a:p>
        </p:txBody>
      </p:sp>
      <p:sp>
        <p:nvSpPr>
          <p:cNvPr id="12" name="TextBox 67"/>
          <p:cNvSpPr txBox="1"/>
          <p:nvPr/>
        </p:nvSpPr>
        <p:spPr>
          <a:xfrm>
            <a:off x="2498725" y="4892040"/>
            <a:ext cx="2923540" cy="553085"/>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anose="020B0503020204020204" pitchFamily="34" charset="-122"/>
              </a:defRPr>
            </a:lvl1pPr>
          </a:lstStyle>
          <a:p>
            <a:pPr lvl="0">
              <a:defRPr/>
            </a:pPr>
            <a:r>
              <a:rPr lang="zh-CN" altLang="en-US" sz="2000" b="1" kern="0" dirty="0" smtClean="0">
                <a:solidFill>
                  <a:srgbClr val="FC6204"/>
                </a:solidFill>
              </a:rPr>
              <a:t>（二）创新管理体制</a:t>
            </a:r>
            <a:endParaRPr lang="zh-CN" altLang="en-US" sz="2000" b="1" kern="0" dirty="0" smtClean="0">
              <a:solidFill>
                <a:srgbClr val="FC6204"/>
              </a:solidFill>
            </a:endParaRPr>
          </a:p>
        </p:txBody>
      </p:sp>
      <p:sp>
        <p:nvSpPr>
          <p:cNvPr id="13" name="矩形 1"/>
          <p:cNvSpPr/>
          <p:nvPr/>
        </p:nvSpPr>
        <p:spPr>
          <a:xfrm>
            <a:off x="4984282" y="4940695"/>
            <a:ext cx="1008588" cy="881063"/>
          </a:xfrm>
          <a:custGeom>
            <a:avLst/>
            <a:gdLst/>
            <a:ahLst/>
            <a:cxnLst/>
            <a:rect l="l" t="t" r="r" b="b"/>
            <a:pathLst>
              <a:path w="1008063" h="881063">
                <a:moveTo>
                  <a:pt x="942728" y="158110"/>
                </a:moveTo>
                <a:cubicBezTo>
                  <a:pt x="958837" y="158686"/>
                  <a:pt x="976062" y="164329"/>
                  <a:pt x="988810" y="176613"/>
                </a:cubicBezTo>
                <a:cubicBezTo>
                  <a:pt x="1001557" y="188897"/>
                  <a:pt x="1007414" y="205494"/>
                  <a:pt x="1008012" y="221018"/>
                </a:cubicBezTo>
                <a:cubicBezTo>
                  <a:pt x="1008611" y="236540"/>
                  <a:pt x="1003951" y="250988"/>
                  <a:pt x="995667" y="258970"/>
                </a:cubicBezTo>
                <a:cubicBezTo>
                  <a:pt x="979099" y="274935"/>
                  <a:pt x="914897" y="296968"/>
                  <a:pt x="889402" y="272402"/>
                </a:cubicBezTo>
                <a:cubicBezTo>
                  <a:pt x="863908" y="247835"/>
                  <a:pt x="886774" y="185970"/>
                  <a:pt x="903342" y="170005"/>
                </a:cubicBezTo>
                <a:cubicBezTo>
                  <a:pt x="911626" y="162023"/>
                  <a:pt x="926619" y="157533"/>
                  <a:pt x="942728" y="158110"/>
                </a:cubicBezTo>
                <a:close/>
                <a:moveTo>
                  <a:pt x="601892" y="104078"/>
                </a:moveTo>
                <a:cubicBezTo>
                  <a:pt x="647770" y="105923"/>
                  <a:pt x="699852" y="116845"/>
                  <a:pt x="735390" y="142824"/>
                </a:cubicBezTo>
                <a:cubicBezTo>
                  <a:pt x="782774" y="177463"/>
                  <a:pt x="843230" y="264059"/>
                  <a:pt x="843230" y="312867"/>
                </a:cubicBezTo>
                <a:cubicBezTo>
                  <a:pt x="843230" y="361676"/>
                  <a:pt x="782774" y="426229"/>
                  <a:pt x="735390" y="435676"/>
                </a:cubicBezTo>
                <a:cubicBezTo>
                  <a:pt x="688006" y="445123"/>
                  <a:pt x="607942" y="364825"/>
                  <a:pt x="558924" y="369548"/>
                </a:cubicBezTo>
                <a:cubicBezTo>
                  <a:pt x="509906" y="374272"/>
                  <a:pt x="472326" y="430952"/>
                  <a:pt x="441281" y="464016"/>
                </a:cubicBezTo>
                <a:cubicBezTo>
                  <a:pt x="410236" y="497080"/>
                  <a:pt x="390628" y="519122"/>
                  <a:pt x="372655" y="567931"/>
                </a:cubicBezTo>
                <a:cubicBezTo>
                  <a:pt x="354682" y="616740"/>
                  <a:pt x="388995" y="649804"/>
                  <a:pt x="333441" y="756867"/>
                </a:cubicBezTo>
                <a:cubicBezTo>
                  <a:pt x="277887" y="863931"/>
                  <a:pt x="173315" y="887548"/>
                  <a:pt x="117761" y="879676"/>
                </a:cubicBezTo>
                <a:cubicBezTo>
                  <a:pt x="62207" y="871804"/>
                  <a:pt x="-3151" y="766314"/>
                  <a:pt x="117" y="709633"/>
                </a:cubicBezTo>
                <a:cubicBezTo>
                  <a:pt x="3385" y="652952"/>
                  <a:pt x="91617" y="596272"/>
                  <a:pt x="137368" y="539591"/>
                </a:cubicBezTo>
                <a:cubicBezTo>
                  <a:pt x="183119" y="482910"/>
                  <a:pt x="351414" y="243591"/>
                  <a:pt x="421673" y="171165"/>
                </a:cubicBezTo>
                <a:cubicBezTo>
                  <a:pt x="491933" y="98739"/>
                  <a:pt x="506638" y="109761"/>
                  <a:pt x="558924" y="105037"/>
                </a:cubicBezTo>
                <a:cubicBezTo>
                  <a:pt x="571996" y="103856"/>
                  <a:pt x="586599" y="103463"/>
                  <a:pt x="601892" y="104078"/>
                </a:cubicBezTo>
                <a:close/>
                <a:moveTo>
                  <a:pt x="862789" y="66481"/>
                </a:moveTo>
                <a:cubicBezTo>
                  <a:pt x="874025" y="66822"/>
                  <a:pt x="886019" y="70694"/>
                  <a:pt x="894862" y="79215"/>
                </a:cubicBezTo>
                <a:cubicBezTo>
                  <a:pt x="903705" y="87737"/>
                  <a:pt x="907724" y="99294"/>
                  <a:pt x="908078" y="110121"/>
                </a:cubicBezTo>
                <a:cubicBezTo>
                  <a:pt x="908432" y="120948"/>
                  <a:pt x="905123" y="131044"/>
                  <a:pt x="899312" y="136645"/>
                </a:cubicBezTo>
                <a:cubicBezTo>
                  <a:pt x="887688" y="147845"/>
                  <a:pt x="842810" y="163459"/>
                  <a:pt x="825123" y="146416"/>
                </a:cubicBezTo>
                <a:cubicBezTo>
                  <a:pt x="807437" y="129374"/>
                  <a:pt x="823640" y="86128"/>
                  <a:pt x="835263" y="74928"/>
                </a:cubicBezTo>
                <a:cubicBezTo>
                  <a:pt x="841075" y="69328"/>
                  <a:pt x="851553" y="66139"/>
                  <a:pt x="862789" y="66481"/>
                </a:cubicBezTo>
                <a:close/>
                <a:moveTo>
                  <a:pt x="763988" y="18007"/>
                </a:moveTo>
                <a:cubicBezTo>
                  <a:pt x="774440" y="17883"/>
                  <a:pt x="785448" y="21017"/>
                  <a:pt x="793324" y="28607"/>
                </a:cubicBezTo>
                <a:cubicBezTo>
                  <a:pt x="801200" y="36196"/>
                  <a:pt x="804453" y="46804"/>
                  <a:pt x="804324" y="56876"/>
                </a:cubicBezTo>
                <a:cubicBezTo>
                  <a:pt x="804196" y="66947"/>
                  <a:pt x="800685" y="76483"/>
                  <a:pt x="795034" y="81927"/>
                </a:cubicBezTo>
                <a:cubicBezTo>
                  <a:pt x="783732" y="92818"/>
                  <a:pt x="741264" y="109129"/>
                  <a:pt x="725512" y="93950"/>
                </a:cubicBezTo>
                <a:cubicBezTo>
                  <a:pt x="709760" y="78771"/>
                  <a:pt x="726687" y="37850"/>
                  <a:pt x="737989" y="26959"/>
                </a:cubicBezTo>
                <a:cubicBezTo>
                  <a:pt x="743640" y="21514"/>
                  <a:pt x="753536" y="18131"/>
                  <a:pt x="763988" y="18007"/>
                </a:cubicBezTo>
                <a:close/>
                <a:moveTo>
                  <a:pt x="551220" y="4923"/>
                </a:moveTo>
                <a:cubicBezTo>
                  <a:pt x="559475" y="6401"/>
                  <a:pt x="568701" y="10543"/>
                  <a:pt x="576170" y="17741"/>
                </a:cubicBezTo>
                <a:cubicBezTo>
                  <a:pt x="583640" y="24939"/>
                  <a:pt x="587939" y="33828"/>
                  <a:pt x="589473" y="41784"/>
                </a:cubicBezTo>
                <a:cubicBezTo>
                  <a:pt x="591007" y="49739"/>
                  <a:pt x="589776" y="56760"/>
                  <a:pt x="586186" y="60219"/>
                </a:cubicBezTo>
                <a:cubicBezTo>
                  <a:pt x="579006" y="67138"/>
                  <a:pt x="548030" y="73648"/>
                  <a:pt x="533091" y="59253"/>
                </a:cubicBezTo>
                <a:cubicBezTo>
                  <a:pt x="518152" y="44857"/>
                  <a:pt x="524908" y="15008"/>
                  <a:pt x="532088" y="8090"/>
                </a:cubicBezTo>
                <a:cubicBezTo>
                  <a:pt x="535678" y="4631"/>
                  <a:pt x="542964" y="3445"/>
                  <a:pt x="551220" y="4923"/>
                </a:cubicBezTo>
                <a:close/>
                <a:moveTo>
                  <a:pt x="651821" y="257"/>
                </a:moveTo>
                <a:cubicBezTo>
                  <a:pt x="661466" y="1276"/>
                  <a:pt x="672006" y="5368"/>
                  <a:pt x="680172" y="13237"/>
                </a:cubicBezTo>
                <a:cubicBezTo>
                  <a:pt x="688338" y="21106"/>
                  <a:pt x="692585" y="31263"/>
                  <a:pt x="693642" y="40556"/>
                </a:cubicBezTo>
                <a:cubicBezTo>
                  <a:pt x="694701" y="49851"/>
                  <a:pt x="692571" y="58282"/>
                  <a:pt x="687985" y="62701"/>
                </a:cubicBezTo>
                <a:cubicBezTo>
                  <a:pt x="678813" y="71540"/>
                  <a:pt x="641472" y="82005"/>
                  <a:pt x="625139" y="66267"/>
                </a:cubicBezTo>
                <a:cubicBezTo>
                  <a:pt x="608806" y="50529"/>
                  <a:pt x="619667" y="14547"/>
                  <a:pt x="628840" y="5709"/>
                </a:cubicBezTo>
                <a:cubicBezTo>
                  <a:pt x="633426" y="1290"/>
                  <a:pt x="642176" y="-763"/>
                  <a:pt x="651821" y="257"/>
                </a:cubicBezTo>
                <a:close/>
              </a:path>
            </a:pathLst>
          </a:custGeom>
          <a:solidFill>
            <a:srgbClr val="F83003"/>
          </a:solidFill>
          <a:ln>
            <a:noFill/>
          </a:ln>
        </p:spPr>
        <p:txBody>
          <a:bodyPr vert="horz" wrap="square" lIns="91440" tIns="45720" rIns="91440" bIns="45720" numCol="1" anchor="ctr" anchorCtr="0" compatLnSpc="1"/>
          <a:lstStyle/>
          <a:p>
            <a:pPr algn="ctr"/>
            <a:endParaRPr lang="zh-CN" altLang="en-US" sz="2000">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713777" y="5445142"/>
            <a:ext cx="2269973" cy="0"/>
          </a:xfrm>
          <a:prstGeom prst="line">
            <a:avLst/>
          </a:prstGeom>
          <a:noFill/>
          <a:ln w="9525" cap="flat" cmpd="sng" algn="ctr">
            <a:solidFill>
              <a:srgbClr val="A9A9A9"/>
            </a:solidFill>
            <a:prstDash val="solid"/>
            <a:headEnd type="oval" w="med" len="med"/>
            <a:tailEnd type="oval" w="med" len="med"/>
          </a:ln>
          <a:effectLst/>
        </p:spPr>
      </p:cxnSp>
      <p:cxnSp>
        <p:nvCxnSpPr>
          <p:cNvPr id="16" name="直接连接符 15"/>
          <p:cNvCxnSpPr/>
          <p:nvPr/>
        </p:nvCxnSpPr>
        <p:spPr>
          <a:xfrm>
            <a:off x="4283075" y="4577715"/>
            <a:ext cx="3168650" cy="0"/>
          </a:xfrm>
          <a:prstGeom prst="line">
            <a:avLst/>
          </a:prstGeom>
          <a:noFill/>
          <a:ln w="9525" cap="flat" cmpd="sng" algn="ctr">
            <a:solidFill>
              <a:srgbClr val="A9A9A9"/>
            </a:solidFill>
            <a:prstDash val="solid"/>
            <a:headEnd type="oval" w="med" len="med"/>
            <a:tailEnd type="oval" w="med" len="med"/>
          </a:ln>
          <a:effectLst/>
        </p:spPr>
      </p:cxnSp>
      <p:cxnSp>
        <p:nvCxnSpPr>
          <p:cNvPr id="18" name="直接连接符 17"/>
          <p:cNvCxnSpPr/>
          <p:nvPr/>
        </p:nvCxnSpPr>
        <p:spPr>
          <a:xfrm>
            <a:off x="6530975" y="6165215"/>
            <a:ext cx="3168650" cy="0"/>
          </a:xfrm>
          <a:prstGeom prst="line">
            <a:avLst/>
          </a:prstGeom>
          <a:noFill/>
          <a:ln w="9525" cap="flat" cmpd="sng" algn="ctr">
            <a:solidFill>
              <a:srgbClr val="A9A9A9"/>
            </a:solidFill>
            <a:prstDash val="solid"/>
            <a:headEnd type="oval" w="med" len="med"/>
            <a:tailEnd type="oval" w="med" len="med"/>
          </a:ln>
          <a:effectLst/>
        </p:spPr>
      </p:cxnSp>
      <p:pic>
        <p:nvPicPr>
          <p:cNvPr id="6" name="图片 5"/>
          <p:cNvPicPr>
            <a:picLocks noChangeAspect="1"/>
          </p:cNvPicPr>
          <p:nvPr/>
        </p:nvPicPr>
        <p:blipFill>
          <a:blip r:embed="rId1"/>
          <a:stretch>
            <a:fillRect/>
          </a:stretch>
        </p:blipFill>
        <p:spPr>
          <a:xfrm>
            <a:off x="226695" y="188595"/>
            <a:ext cx="4958715" cy="428625"/>
          </a:xfrm>
          <a:prstGeom prst="rect">
            <a:avLst/>
          </a:prstGeom>
        </p:spPr>
      </p:pic>
      <p:sp>
        <p:nvSpPr>
          <p:cNvPr id="11" name="文本框 10"/>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4" name="TextBox 8"/>
          <p:cNvSpPr txBox="1"/>
          <p:nvPr/>
        </p:nvSpPr>
        <p:spPr>
          <a:xfrm>
            <a:off x="577859" y="3574956"/>
            <a:ext cx="6311627" cy="429895"/>
          </a:xfrm>
          <a:prstGeom prst="rect">
            <a:avLst/>
          </a:prstGeom>
          <a:noFill/>
        </p:spPr>
        <p:txBody>
          <a:bodyPr wrap="square" rtlCol="0">
            <a:spAutoFit/>
          </a:bodyPr>
          <a:p>
            <a:pPr indent="0"/>
            <a:r>
              <a:rPr lang="zh-CN" sz="2200">
                <a:latin typeface="微软雅黑" panose="020B0503020204020204" pitchFamily="34" charset="-122"/>
                <a:ea typeface="微软雅黑" panose="020B0503020204020204" pitchFamily="34" charset="-122"/>
                <a:sym typeface="+mn-ea"/>
              </a:rPr>
              <a:t>五、加强学生正确的权利与义务观教育</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200"/>
                                  </p:stCondLst>
                                  <p:iterate type="lt">
                                    <p:tmPct val="0"/>
                                  </p:iterate>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par>
                                <p:cTn id="10" presetID="52" presetClass="entr" presetSubtype="0" fill="hold" grpId="0" nodeType="withEffect">
                                  <p:stCondLst>
                                    <p:cond delay="400"/>
                                  </p:stCondLst>
                                  <p:iterate type="lt">
                                    <p:tmPct val="0"/>
                                  </p:iterate>
                                  <p:childTnLst>
                                    <p:set>
                                      <p:cBhvr>
                                        <p:cTn id="11" dur="1" fill="hold">
                                          <p:stCondLst>
                                            <p:cond delay="0"/>
                                          </p:stCondLst>
                                        </p:cTn>
                                        <p:tgtEl>
                                          <p:spTgt spid="12"/>
                                        </p:tgtEl>
                                        <p:attrNameLst>
                                          <p:attrName>style.visibility</p:attrName>
                                        </p:attrNameLst>
                                      </p:cBhvr>
                                      <p:to>
                                        <p:strVal val="visible"/>
                                      </p:to>
                                    </p:set>
                                    <p:animScale>
                                      <p:cBhvr>
                                        <p:cTn id="1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2"/>
                                        </p:tgtEl>
                                        <p:attrNameLst>
                                          <p:attrName>ppt_x</p:attrName>
                                          <p:attrName>ppt_y</p:attrName>
                                        </p:attrNameLst>
                                      </p:cBhvr>
                                    </p:animMotion>
                                    <p:animEffect transition="in" filter="fade">
                                      <p:cBhvr>
                                        <p:cTn id="14" dur="1000"/>
                                        <p:tgtEl>
                                          <p:spTgt spid="12"/>
                                        </p:tgtEl>
                                      </p:cBhvr>
                                    </p:animEffect>
                                  </p:childTnLst>
                                </p:cTn>
                              </p:par>
                              <p:par>
                                <p:cTn id="15" presetID="52" presetClass="entr" presetSubtype="0" fill="hold" grpId="0" nodeType="withEffect">
                                  <p:stCondLst>
                                    <p:cond delay="600"/>
                                  </p:stCondLst>
                                  <p:iterate type="lt">
                                    <p:tmPct val="0"/>
                                  </p:iterate>
                                  <p:childTnLst>
                                    <p:set>
                                      <p:cBhvr>
                                        <p:cTn id="16" dur="1" fill="hold">
                                          <p:stCondLst>
                                            <p:cond delay="0"/>
                                          </p:stCondLst>
                                        </p:cTn>
                                        <p:tgtEl>
                                          <p:spTgt spid="10"/>
                                        </p:tgtEl>
                                        <p:attrNameLst>
                                          <p:attrName>style.visibility</p:attrName>
                                        </p:attrNameLst>
                                      </p:cBhvr>
                                      <p:to>
                                        <p:strVal val="visible"/>
                                      </p:to>
                                    </p:set>
                                    <p:animScale>
                                      <p:cBhvr>
                                        <p:cTn id="1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
                                        </p:tgtEl>
                                        <p:attrNameLst>
                                          <p:attrName>ppt_x</p:attrName>
                                          <p:attrName>ppt_y</p:attrName>
                                        </p:attrNameLst>
                                      </p:cBhvr>
                                    </p:animMotion>
                                    <p:animEffect transition="in" filter="fad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71851"/>
            <a:ext cx="339466" cy="1530679"/>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2134712"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979495" y="3448431"/>
            <a:ext cx="477196" cy="1554099"/>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2" name="图片 1"/>
          <p:cNvPicPr>
            <a:picLocks noChangeAspect="1"/>
          </p:cNvPicPr>
          <p:nvPr/>
        </p:nvPicPr>
        <p:blipFill>
          <a:blip r:embed="rId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081652" y="5548324"/>
            <a:ext cx="3117630" cy="977239"/>
          </a:xfrm>
          <a:prstGeom prst="rect">
            <a:avLst/>
          </a:prstGeom>
        </p:spPr>
      </p:pic>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0727329" y="169397"/>
            <a:ext cx="309880" cy="368300"/>
          </a:xfrm>
          <a:prstGeom prst="rect">
            <a:avLst/>
          </a:prstGeom>
          <a:noFill/>
        </p:spPr>
        <p:txBody>
          <a:bodyPr wrap="none" rtlCol="0">
            <a:spAutoFit/>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309880" cy="368300"/>
          </a:xfrm>
          <a:prstGeom prst="rect">
            <a:avLst/>
          </a:prstGeom>
          <a:noFill/>
        </p:spPr>
        <p:txBody>
          <a:bodyPr wrap="none" rtlCol="0">
            <a:spAutoFit/>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22232" y="134076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itchFamily="82" charset="0"/>
            </a:endParaRPr>
          </a:p>
        </p:txBody>
      </p:sp>
      <p:pic>
        <p:nvPicPr>
          <p:cNvPr id="39" name="图片 38"/>
          <p:cNvPicPr>
            <a:picLocks noChangeAspect="1"/>
          </p:cNvPicPr>
          <p:nvPr/>
        </p:nvPicPr>
        <p:blipFill rotWithShape="1">
          <a:blip r:embed="rId2" cstate="print">
            <a:extLst>
              <a:ext uri="{28A0092B-C50C-407E-A947-70E740481C1C}">
                <a14:useLocalDpi xmlns:a14="http://schemas.microsoft.com/office/drawing/2010/main" val="0"/>
              </a:ext>
            </a:extLst>
          </a:blip>
          <a:srcRect l="5546"/>
          <a:stretch>
            <a:fillRect/>
          </a:stretch>
        </p:blipFill>
        <p:spPr>
          <a:xfrm>
            <a:off x="2167003" y="3420832"/>
            <a:ext cx="2420004" cy="1563790"/>
          </a:xfrm>
          <a:prstGeom prst="rect">
            <a:avLst/>
          </a:prstGeom>
        </p:spPr>
      </p:pic>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88191" y="3471852"/>
            <a:ext cx="2507864" cy="1530678"/>
          </a:xfrm>
          <a:prstGeom prst="rect">
            <a:avLst/>
          </a:prstGeom>
        </p:spPr>
      </p:pic>
      <p:pic>
        <p:nvPicPr>
          <p:cNvPr id="41" name="图片 40"/>
          <p:cNvPicPr>
            <a:picLocks noChangeAspect="1"/>
          </p:cNvPicPr>
          <p:nvPr/>
        </p:nvPicPr>
        <p:blipFill rotWithShape="1">
          <a:blip r:embed="rId4">
            <a:extLst>
              <a:ext uri="{28A0092B-C50C-407E-A947-70E740481C1C}">
                <a14:useLocalDpi xmlns:a14="http://schemas.microsoft.com/office/drawing/2010/main" val="0"/>
              </a:ext>
            </a:extLst>
          </a:blip>
          <a:srcRect r="7174"/>
          <a:stretch>
            <a:fillRect/>
          </a:stretch>
        </p:blipFill>
        <p:spPr>
          <a:xfrm>
            <a:off x="6747247" y="3438740"/>
            <a:ext cx="2241855" cy="156379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9"/>
          <p:cNvSpPr/>
          <p:nvPr/>
        </p:nvSpPr>
        <p:spPr bwMode="auto">
          <a:xfrm>
            <a:off x="1139284" y="1891446"/>
            <a:ext cx="3320662" cy="3666067"/>
          </a:xfrm>
          <a:custGeom>
            <a:avLst/>
            <a:gdLst>
              <a:gd name="T0" fmla="*/ 136 w 1004"/>
              <a:gd name="T1" fmla="*/ 323 h 1109"/>
              <a:gd name="T2" fmla="*/ 76 w 1004"/>
              <a:gd name="T3" fmla="*/ 394 h 1109"/>
              <a:gd name="T4" fmla="*/ 6 w 1004"/>
              <a:gd name="T5" fmla="*/ 570 h 1109"/>
              <a:gd name="T6" fmla="*/ 2 w 1004"/>
              <a:gd name="T7" fmla="*/ 600 h 1109"/>
              <a:gd name="T8" fmla="*/ 2 w 1004"/>
              <a:gd name="T9" fmla="*/ 606 h 1109"/>
              <a:gd name="T10" fmla="*/ 2 w 1004"/>
              <a:gd name="T11" fmla="*/ 608 h 1109"/>
              <a:gd name="T12" fmla="*/ 0 w 1004"/>
              <a:gd name="T13" fmla="*/ 630 h 1109"/>
              <a:gd name="T14" fmla="*/ 12 w 1004"/>
              <a:gd name="T15" fmla="*/ 742 h 1109"/>
              <a:gd name="T16" fmla="*/ 100 w 1004"/>
              <a:gd name="T17" fmla="*/ 926 h 1109"/>
              <a:gd name="T18" fmla="*/ 280 w 1004"/>
              <a:gd name="T19" fmla="*/ 1066 h 1109"/>
              <a:gd name="T20" fmla="*/ 461 w 1004"/>
              <a:gd name="T21" fmla="*/ 1108 h 1109"/>
              <a:gd name="T22" fmla="*/ 475 w 1004"/>
              <a:gd name="T23" fmla="*/ 1109 h 1109"/>
              <a:gd name="T24" fmla="*/ 501 w 1004"/>
              <a:gd name="T25" fmla="*/ 1109 h 1109"/>
              <a:gd name="T26" fmla="*/ 525 w 1004"/>
              <a:gd name="T27" fmla="*/ 1107 h 1109"/>
              <a:gd name="T28" fmla="*/ 871 w 1004"/>
              <a:gd name="T29" fmla="*/ 930 h 1109"/>
              <a:gd name="T30" fmla="*/ 990 w 1004"/>
              <a:gd name="T31" fmla="*/ 694 h 1109"/>
              <a:gd name="T32" fmla="*/ 999 w 1004"/>
              <a:gd name="T33" fmla="*/ 645 h 1109"/>
              <a:gd name="T34" fmla="*/ 1002 w 1004"/>
              <a:gd name="T35" fmla="*/ 613 h 1109"/>
              <a:gd name="T36" fmla="*/ 1002 w 1004"/>
              <a:gd name="T37" fmla="*/ 608 h 1109"/>
              <a:gd name="T38" fmla="*/ 1002 w 1004"/>
              <a:gd name="T39" fmla="*/ 602 h 1109"/>
              <a:gd name="T40" fmla="*/ 1003 w 1004"/>
              <a:gd name="T41" fmla="*/ 584 h 1109"/>
              <a:gd name="T42" fmla="*/ 1004 w 1004"/>
              <a:gd name="T43" fmla="*/ 580 h 1109"/>
              <a:gd name="T44" fmla="*/ 1003 w 1004"/>
              <a:gd name="T45" fmla="*/ 566 h 1109"/>
              <a:gd name="T46" fmla="*/ 1003 w 1004"/>
              <a:gd name="T47" fmla="*/ 553 h 1109"/>
              <a:gd name="T48" fmla="*/ 1003 w 1004"/>
              <a:gd name="T49" fmla="*/ 548 h 1109"/>
              <a:gd name="T50" fmla="*/ 999 w 1004"/>
              <a:gd name="T51" fmla="*/ 501 h 1109"/>
              <a:gd name="T52" fmla="*/ 994 w 1004"/>
              <a:gd name="T53" fmla="*/ 470 h 1109"/>
              <a:gd name="T54" fmla="*/ 884 w 1004"/>
              <a:gd name="T55" fmla="*/ 227 h 1109"/>
              <a:gd name="T56" fmla="*/ 588 w 1004"/>
              <a:gd name="T57" fmla="*/ 24 h 1109"/>
              <a:gd name="T58" fmla="*/ 458 w 1004"/>
              <a:gd name="T59" fmla="*/ 1 h 1109"/>
              <a:gd name="T60" fmla="*/ 449 w 1004"/>
              <a:gd name="T61" fmla="*/ 376 h 1109"/>
              <a:gd name="T62" fmla="*/ 463 w 1004"/>
              <a:gd name="T63" fmla="*/ 374 h 1109"/>
              <a:gd name="T64" fmla="*/ 569 w 1004"/>
              <a:gd name="T65" fmla="*/ 389 h 1109"/>
              <a:gd name="T66" fmla="*/ 711 w 1004"/>
              <a:gd name="T67" fmla="*/ 525 h 1109"/>
              <a:gd name="T68" fmla="*/ 719 w 1004"/>
              <a:gd name="T69" fmla="*/ 547 h 1109"/>
              <a:gd name="T70" fmla="*/ 726 w 1004"/>
              <a:gd name="T71" fmla="*/ 569 h 1109"/>
              <a:gd name="T72" fmla="*/ 730 w 1004"/>
              <a:gd name="T73" fmla="*/ 584 h 1109"/>
              <a:gd name="T74" fmla="*/ 731 w 1004"/>
              <a:gd name="T75" fmla="*/ 588 h 1109"/>
              <a:gd name="T76" fmla="*/ 732 w 1004"/>
              <a:gd name="T77" fmla="*/ 590 h 1109"/>
              <a:gd name="T78" fmla="*/ 734 w 1004"/>
              <a:gd name="T79" fmla="*/ 609 h 1109"/>
              <a:gd name="T80" fmla="*/ 734 w 1004"/>
              <a:gd name="T81" fmla="*/ 608 h 1109"/>
              <a:gd name="T82" fmla="*/ 734 w 1004"/>
              <a:gd name="T83" fmla="*/ 610 h 1109"/>
              <a:gd name="T84" fmla="*/ 735 w 1004"/>
              <a:gd name="T85" fmla="*/ 627 h 1109"/>
              <a:gd name="T86" fmla="*/ 735 w 1004"/>
              <a:gd name="T87" fmla="*/ 653 h 1109"/>
              <a:gd name="T88" fmla="*/ 693 w 1004"/>
              <a:gd name="T89" fmla="*/ 794 h 1109"/>
              <a:gd name="T90" fmla="*/ 682 w 1004"/>
              <a:gd name="T91" fmla="*/ 810 h 1109"/>
              <a:gd name="T92" fmla="*/ 643 w 1004"/>
              <a:gd name="T93" fmla="*/ 856 h 1109"/>
              <a:gd name="T94" fmla="*/ 499 w 1004"/>
              <a:gd name="T95" fmla="*/ 937 h 1109"/>
              <a:gd name="T96" fmla="*/ 484 w 1004"/>
              <a:gd name="T97" fmla="*/ 940 h 1109"/>
              <a:gd name="T98" fmla="*/ 470 w 1004"/>
              <a:gd name="T99" fmla="*/ 943 h 1109"/>
              <a:gd name="T100" fmla="*/ 457 w 1004"/>
              <a:gd name="T101" fmla="*/ 945 h 1109"/>
              <a:gd name="T102" fmla="*/ 328 w 1004"/>
              <a:gd name="T103" fmla="*/ 937 h 1109"/>
              <a:gd name="T104" fmla="*/ 178 w 1004"/>
              <a:gd name="T105" fmla="*/ 855 h 1109"/>
              <a:gd name="T106" fmla="*/ 84 w 1004"/>
              <a:gd name="T107" fmla="*/ 720 h 1109"/>
              <a:gd name="T108" fmla="*/ 59 w 1004"/>
              <a:gd name="T109" fmla="*/ 629 h 1109"/>
              <a:gd name="T110" fmla="*/ 56 w 1004"/>
              <a:gd name="T111" fmla="*/ 607 h 1109"/>
              <a:gd name="T112" fmla="*/ 56 w 1004"/>
              <a:gd name="T113" fmla="*/ 606 h 1109"/>
              <a:gd name="T114" fmla="*/ 56 w 1004"/>
              <a:gd name="T115" fmla="*/ 601 h 1109"/>
              <a:gd name="T116" fmla="*/ 55 w 1004"/>
              <a:gd name="T117" fmla="*/ 574 h 1109"/>
              <a:gd name="T118" fmla="*/ 93 w 1004"/>
              <a:gd name="T119" fmla="*/ 404 h 1109"/>
              <a:gd name="T120" fmla="*/ 140 w 1004"/>
              <a:gd name="T121" fmla="*/ 327 h 1109"/>
              <a:gd name="T122" fmla="*/ 141 w 1004"/>
              <a:gd name="T123" fmla="*/ 319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rgbClr val="0066FF"/>
          </a:solidFill>
          <a:ln>
            <a:noFill/>
          </a:ln>
        </p:spPr>
        <p:txBody>
          <a:bodyPr lIns="121954" tIns="60977" rIns="121954" bIns="60977"/>
          <a:lstStyle/>
          <a:p>
            <a:endParaRPr lang="zh-CN" altLang="en-US" sz="2100"/>
          </a:p>
        </p:txBody>
      </p:sp>
      <p:sp>
        <p:nvSpPr>
          <p:cNvPr id="98" name="Freeform 10"/>
          <p:cNvSpPr/>
          <p:nvPr/>
        </p:nvSpPr>
        <p:spPr bwMode="auto">
          <a:xfrm>
            <a:off x="1124460" y="2431196"/>
            <a:ext cx="3403256" cy="3168651"/>
          </a:xfrm>
          <a:custGeom>
            <a:avLst/>
            <a:gdLst>
              <a:gd name="T0" fmla="*/ 129 w 1029"/>
              <a:gd name="T1" fmla="*/ 171 h 959"/>
              <a:gd name="T2" fmla="*/ 74 w 1029"/>
              <a:gd name="T3" fmla="*/ 237 h 959"/>
              <a:gd name="T4" fmla="*/ 58 w 1029"/>
              <a:gd name="T5" fmla="*/ 263 h 959"/>
              <a:gd name="T6" fmla="*/ 42 w 1029"/>
              <a:gd name="T7" fmla="*/ 294 h 959"/>
              <a:gd name="T8" fmla="*/ 15 w 1029"/>
              <a:gd name="T9" fmla="*/ 367 h 959"/>
              <a:gd name="T10" fmla="*/ 2 w 1029"/>
              <a:gd name="T11" fmla="*/ 437 h 959"/>
              <a:gd name="T12" fmla="*/ 1 w 1029"/>
              <a:gd name="T13" fmla="*/ 445 h 959"/>
              <a:gd name="T14" fmla="*/ 1 w 1029"/>
              <a:gd name="T15" fmla="*/ 456 h 959"/>
              <a:gd name="T16" fmla="*/ 0 w 1029"/>
              <a:gd name="T17" fmla="*/ 469 h 959"/>
              <a:gd name="T18" fmla="*/ 0 w 1029"/>
              <a:gd name="T19" fmla="*/ 495 h 959"/>
              <a:gd name="T20" fmla="*/ 97 w 1029"/>
              <a:gd name="T21" fmla="*/ 767 h 959"/>
              <a:gd name="T22" fmla="*/ 386 w 1029"/>
              <a:gd name="T23" fmla="*/ 948 h 959"/>
              <a:gd name="T24" fmla="*/ 427 w 1029"/>
              <a:gd name="T25" fmla="*/ 955 h 959"/>
              <a:gd name="T26" fmla="*/ 452 w 1029"/>
              <a:gd name="T27" fmla="*/ 957 h 959"/>
              <a:gd name="T28" fmla="*/ 457 w 1029"/>
              <a:gd name="T29" fmla="*/ 957 h 959"/>
              <a:gd name="T30" fmla="*/ 505 w 1029"/>
              <a:gd name="T31" fmla="*/ 959 h 959"/>
              <a:gd name="T32" fmla="*/ 555 w 1029"/>
              <a:gd name="T33" fmla="*/ 955 h 959"/>
              <a:gd name="T34" fmla="*/ 796 w 1029"/>
              <a:gd name="T35" fmla="*/ 861 h 959"/>
              <a:gd name="T36" fmla="*/ 1022 w 1029"/>
              <a:gd name="T37" fmla="*/ 495 h 959"/>
              <a:gd name="T38" fmla="*/ 1027 w 1029"/>
              <a:gd name="T39" fmla="*/ 440 h 959"/>
              <a:gd name="T40" fmla="*/ 1028 w 1029"/>
              <a:gd name="T41" fmla="*/ 436 h 959"/>
              <a:gd name="T42" fmla="*/ 1029 w 1029"/>
              <a:gd name="T43" fmla="*/ 418 h 959"/>
              <a:gd name="T44" fmla="*/ 1029 w 1029"/>
              <a:gd name="T45" fmla="*/ 398 h 959"/>
              <a:gd name="T46" fmla="*/ 1028 w 1029"/>
              <a:gd name="T47" fmla="*/ 372 h 959"/>
              <a:gd name="T48" fmla="*/ 1020 w 1029"/>
              <a:gd name="T49" fmla="*/ 304 h 959"/>
              <a:gd name="T50" fmla="*/ 1005 w 1029"/>
              <a:gd name="T51" fmla="*/ 242 h 959"/>
              <a:gd name="T52" fmla="*/ 941 w 1029"/>
              <a:gd name="T53" fmla="*/ 97 h 959"/>
              <a:gd name="T54" fmla="*/ 867 w 1029"/>
              <a:gd name="T55" fmla="*/ 0 h 959"/>
              <a:gd name="T56" fmla="*/ 648 w 1029"/>
              <a:gd name="T57" fmla="*/ 306 h 959"/>
              <a:gd name="T58" fmla="*/ 687 w 1029"/>
              <a:gd name="T59" fmla="*/ 358 h 959"/>
              <a:gd name="T60" fmla="*/ 700 w 1029"/>
              <a:gd name="T61" fmla="*/ 383 h 959"/>
              <a:gd name="T62" fmla="*/ 712 w 1029"/>
              <a:gd name="T63" fmla="*/ 420 h 959"/>
              <a:gd name="T64" fmla="*/ 714 w 1029"/>
              <a:gd name="T65" fmla="*/ 427 h 959"/>
              <a:gd name="T66" fmla="*/ 716 w 1029"/>
              <a:gd name="T67" fmla="*/ 444 h 959"/>
              <a:gd name="T68" fmla="*/ 717 w 1029"/>
              <a:gd name="T69" fmla="*/ 448 h 959"/>
              <a:gd name="T70" fmla="*/ 719 w 1029"/>
              <a:gd name="T71" fmla="*/ 468 h 959"/>
              <a:gd name="T72" fmla="*/ 642 w 1029"/>
              <a:gd name="T73" fmla="*/ 675 h 959"/>
              <a:gd name="T74" fmla="*/ 516 w 1029"/>
              <a:gd name="T75" fmla="*/ 756 h 959"/>
              <a:gd name="T76" fmla="*/ 486 w 1029"/>
              <a:gd name="T77" fmla="*/ 765 h 959"/>
              <a:gd name="T78" fmla="*/ 453 w 1029"/>
              <a:gd name="T79" fmla="*/ 770 h 959"/>
              <a:gd name="T80" fmla="*/ 452 w 1029"/>
              <a:gd name="T81" fmla="*/ 770 h 959"/>
              <a:gd name="T82" fmla="*/ 436 w 1029"/>
              <a:gd name="T83" fmla="*/ 772 h 959"/>
              <a:gd name="T84" fmla="*/ 409 w 1029"/>
              <a:gd name="T85" fmla="*/ 773 h 959"/>
              <a:gd name="T86" fmla="*/ 187 w 1029"/>
              <a:gd name="T87" fmla="*/ 686 h 959"/>
              <a:gd name="T88" fmla="*/ 71 w 1029"/>
              <a:gd name="T89" fmla="*/ 487 h 959"/>
              <a:gd name="T90" fmla="*/ 67 w 1029"/>
              <a:gd name="T91" fmla="*/ 467 h 959"/>
              <a:gd name="T92" fmla="*/ 66 w 1029"/>
              <a:gd name="T93" fmla="*/ 454 h 959"/>
              <a:gd name="T94" fmla="*/ 65 w 1029"/>
              <a:gd name="T95" fmla="*/ 443 h 959"/>
              <a:gd name="T96" fmla="*/ 64 w 1029"/>
              <a:gd name="T97" fmla="*/ 438 h 959"/>
              <a:gd name="T98" fmla="*/ 64 w 1029"/>
              <a:gd name="T99" fmla="*/ 375 h 959"/>
              <a:gd name="T100" fmla="*/ 75 w 1029"/>
              <a:gd name="T101" fmla="*/ 306 h 959"/>
              <a:gd name="T102" fmla="*/ 84 w 1029"/>
              <a:gd name="T103" fmla="*/ 276 h 959"/>
              <a:gd name="T104" fmla="*/ 95 w 1029"/>
              <a:gd name="T105" fmla="*/ 249 h 959"/>
              <a:gd name="T106" fmla="*/ 135 w 1029"/>
              <a:gd name="T107" fmla="*/ 176 h 959"/>
              <a:gd name="T108" fmla="*/ 145 w 1029"/>
              <a:gd name="T109" fmla="*/ 156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rgbClr val="8BAB00"/>
          </a:solidFill>
          <a:ln>
            <a:noFill/>
          </a:ln>
        </p:spPr>
        <p:txBody>
          <a:bodyPr lIns="121954" tIns="60977" rIns="121954" bIns="60977"/>
          <a:lstStyle/>
          <a:p>
            <a:endParaRPr lang="zh-CN" altLang="en-US" sz="2100"/>
          </a:p>
        </p:txBody>
      </p:sp>
      <p:sp>
        <p:nvSpPr>
          <p:cNvPr id="101" name="Freeform 17"/>
          <p:cNvSpPr>
            <a:spLocks noEditPoints="1"/>
          </p:cNvSpPr>
          <p:nvPr/>
        </p:nvSpPr>
        <p:spPr bwMode="auto">
          <a:xfrm>
            <a:off x="2884208" y="2259523"/>
            <a:ext cx="455321" cy="472017"/>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102" name="Freeform 18"/>
          <p:cNvSpPr>
            <a:spLocks noEditPoints="1"/>
          </p:cNvSpPr>
          <p:nvPr/>
        </p:nvSpPr>
        <p:spPr bwMode="auto">
          <a:xfrm>
            <a:off x="3697549" y="2933036"/>
            <a:ext cx="288017" cy="518584"/>
          </a:xfrm>
          <a:custGeom>
            <a:avLst/>
            <a:gdLst>
              <a:gd name="T0" fmla="*/ 79 w 87"/>
              <a:gd name="T1" fmla="*/ 53 h 157"/>
              <a:gd name="T2" fmla="*/ 61 w 87"/>
              <a:gd name="T3" fmla="*/ 8 h 157"/>
              <a:gd name="T4" fmla="*/ 15 w 87"/>
              <a:gd name="T5" fmla="*/ 26 h 157"/>
              <a:gd name="T6" fmla="*/ 22 w 87"/>
              <a:gd name="T7" fmla="*/ 63 h 157"/>
              <a:gd name="T8" fmla="*/ 18 w 87"/>
              <a:gd name="T9" fmla="*/ 65 h 157"/>
              <a:gd name="T10" fmla="*/ 21 w 87"/>
              <a:gd name="T11" fmla="*/ 73 h 157"/>
              <a:gd name="T12" fmla="*/ 17 w 87"/>
              <a:gd name="T13" fmla="*/ 74 h 157"/>
              <a:gd name="T14" fmla="*/ 21 w 87"/>
              <a:gd name="T15" fmla="*/ 85 h 157"/>
              <a:gd name="T16" fmla="*/ 15 w 87"/>
              <a:gd name="T17" fmla="*/ 88 h 157"/>
              <a:gd name="T18" fmla="*/ 19 w 87"/>
              <a:gd name="T19" fmla="*/ 99 h 157"/>
              <a:gd name="T20" fmla="*/ 13 w 87"/>
              <a:gd name="T21" fmla="*/ 102 h 157"/>
              <a:gd name="T22" fmla="*/ 17 w 87"/>
              <a:gd name="T23" fmla="*/ 112 h 157"/>
              <a:gd name="T24" fmla="*/ 10 w 87"/>
              <a:gd name="T25" fmla="*/ 115 h 157"/>
              <a:gd name="T26" fmla="*/ 13 w 87"/>
              <a:gd name="T27" fmla="*/ 122 h 157"/>
              <a:gd name="T28" fmla="*/ 8 w 87"/>
              <a:gd name="T29" fmla="*/ 124 h 157"/>
              <a:gd name="T30" fmla="*/ 11 w 87"/>
              <a:gd name="T31" fmla="*/ 130 h 157"/>
              <a:gd name="T32" fmla="*/ 10 w 87"/>
              <a:gd name="T33" fmla="*/ 130 h 157"/>
              <a:gd name="T34" fmla="*/ 5 w 87"/>
              <a:gd name="T35" fmla="*/ 133 h 157"/>
              <a:gd name="T36" fmla="*/ 7 w 87"/>
              <a:gd name="T37" fmla="*/ 138 h 157"/>
              <a:gd name="T38" fmla="*/ 6 w 87"/>
              <a:gd name="T39" fmla="*/ 141 h 157"/>
              <a:gd name="T40" fmla="*/ 0 w 87"/>
              <a:gd name="T41" fmla="*/ 143 h 157"/>
              <a:gd name="T42" fmla="*/ 4 w 87"/>
              <a:gd name="T43" fmla="*/ 157 h 157"/>
              <a:gd name="T44" fmla="*/ 17 w 87"/>
              <a:gd name="T45" fmla="*/ 150 h 157"/>
              <a:gd name="T46" fmla="*/ 50 w 87"/>
              <a:gd name="T47" fmla="*/ 74 h 157"/>
              <a:gd name="T48" fmla="*/ 79 w 87"/>
              <a:gd name="T49" fmla="*/ 53 h 157"/>
              <a:gd name="T50" fmla="*/ 55 w 87"/>
              <a:gd name="T51" fmla="*/ 16 h 157"/>
              <a:gd name="T52" fmla="*/ 60 w 87"/>
              <a:gd name="T53" fmla="*/ 29 h 157"/>
              <a:gd name="T54" fmla="*/ 48 w 87"/>
              <a:gd name="T55" fmla="*/ 34 h 157"/>
              <a:gd name="T56" fmla="*/ 43 w 87"/>
              <a:gd name="T57" fmla="*/ 21 h 157"/>
              <a:gd name="T58" fmla="*/ 55 w 87"/>
              <a:gd name="T59"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chemeClr val="bg1"/>
          </a:solidFill>
          <a:ln>
            <a:noFill/>
          </a:ln>
        </p:spPr>
        <p:txBody>
          <a:bodyPr vert="horz" wrap="square" lIns="121954" tIns="60977" rIns="121954" bIns="60977" numCol="1" anchor="t" anchorCtr="0" compatLnSpc="1"/>
          <a:lstStyle/>
          <a:p>
            <a:endParaRPr lang="zh-CN" altLang="en-US"/>
          </a:p>
        </p:txBody>
      </p:sp>
      <p:sp>
        <p:nvSpPr>
          <p:cNvPr id="106" name="Rectangle 5"/>
          <p:cNvSpPr>
            <a:spLocks noChangeArrowheads="1"/>
          </p:cNvSpPr>
          <p:nvPr/>
        </p:nvSpPr>
        <p:spPr bwMode="auto">
          <a:xfrm>
            <a:off x="5824220" y="1931035"/>
            <a:ext cx="1414780" cy="989330"/>
          </a:xfrm>
          <a:prstGeom prst="rect">
            <a:avLst/>
          </a:prstGeom>
          <a:solidFill>
            <a:srgbClr val="0066FF"/>
          </a:solidFill>
          <a:ln>
            <a:noFill/>
          </a:ln>
        </p:spPr>
        <p:txBody>
          <a:bodyPr/>
          <a:lstStyle/>
          <a:p>
            <a:endParaRPr lang="zh-CN" altLang="en-US" sz="2100"/>
          </a:p>
        </p:txBody>
      </p:sp>
      <p:sp>
        <p:nvSpPr>
          <p:cNvPr id="107" name="Freeform 21"/>
          <p:cNvSpPr/>
          <p:nvPr/>
        </p:nvSpPr>
        <p:spPr bwMode="auto">
          <a:xfrm>
            <a:off x="6610406" y="2242217"/>
            <a:ext cx="144008" cy="285751"/>
          </a:xfrm>
          <a:custGeom>
            <a:avLst/>
            <a:gdLst>
              <a:gd name="T0" fmla="*/ 68 w 68"/>
              <a:gd name="T1" fmla="*/ 135 h 135"/>
              <a:gd name="T2" fmla="*/ 68 w 68"/>
              <a:gd name="T3" fmla="*/ 0 h 135"/>
              <a:gd name="T4" fmla="*/ 0 w 68"/>
              <a:gd name="T5" fmla="*/ 69 h 135"/>
              <a:gd name="T6" fmla="*/ 68 w 68"/>
              <a:gd name="T7" fmla="*/ 135 h 135"/>
            </a:gdLst>
            <a:ahLst/>
            <a:cxnLst>
              <a:cxn ang="0">
                <a:pos x="T0" y="T1"/>
              </a:cxn>
              <a:cxn ang="0">
                <a:pos x="T2" y="T3"/>
              </a:cxn>
              <a:cxn ang="0">
                <a:pos x="T4" y="T5"/>
              </a:cxn>
              <a:cxn ang="0">
                <a:pos x="T6" y="T7"/>
              </a:cxn>
            </a:cxnLst>
            <a:rect l="0" t="0" r="r" b="b"/>
            <a:pathLst>
              <a:path w="68" h="135">
                <a:moveTo>
                  <a:pt x="68" y="135"/>
                </a:moveTo>
                <a:lnTo>
                  <a:pt x="68" y="0"/>
                </a:lnTo>
                <a:lnTo>
                  <a:pt x="0" y="69"/>
                </a:lnTo>
                <a:lnTo>
                  <a:pt x="68" y="13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8" name="Freeform 22"/>
          <p:cNvSpPr/>
          <p:nvPr/>
        </p:nvSpPr>
        <p:spPr bwMode="auto">
          <a:xfrm>
            <a:off x="6305447" y="2398851"/>
            <a:ext cx="440496" cy="143933"/>
          </a:xfrm>
          <a:custGeom>
            <a:avLst/>
            <a:gdLst>
              <a:gd name="T0" fmla="*/ 69 w 208"/>
              <a:gd name="T1" fmla="*/ 0 h 68"/>
              <a:gd name="T2" fmla="*/ 0 w 208"/>
              <a:gd name="T3" fmla="*/ 68 h 68"/>
              <a:gd name="T4" fmla="*/ 208 w 208"/>
              <a:gd name="T5" fmla="*/ 68 h 68"/>
              <a:gd name="T6" fmla="*/ 137 w 208"/>
              <a:gd name="T7" fmla="*/ 1 h 68"/>
              <a:gd name="T8" fmla="*/ 103 w 208"/>
              <a:gd name="T9" fmla="*/ 36 h 68"/>
              <a:gd name="T10" fmla="*/ 69 w 208"/>
              <a:gd name="T11" fmla="*/ 0 h 68"/>
            </a:gdLst>
            <a:ahLst/>
            <a:cxnLst>
              <a:cxn ang="0">
                <a:pos x="T0" y="T1"/>
              </a:cxn>
              <a:cxn ang="0">
                <a:pos x="T2" y="T3"/>
              </a:cxn>
              <a:cxn ang="0">
                <a:pos x="T4" y="T5"/>
              </a:cxn>
              <a:cxn ang="0">
                <a:pos x="T6" y="T7"/>
              </a:cxn>
              <a:cxn ang="0">
                <a:pos x="T8" y="T9"/>
              </a:cxn>
              <a:cxn ang="0">
                <a:pos x="T10" y="T11"/>
              </a:cxn>
            </a:cxnLst>
            <a:rect l="0" t="0" r="r" b="b"/>
            <a:pathLst>
              <a:path w="208" h="68">
                <a:moveTo>
                  <a:pt x="69" y="0"/>
                </a:moveTo>
                <a:lnTo>
                  <a:pt x="0" y="68"/>
                </a:lnTo>
                <a:lnTo>
                  <a:pt x="208" y="68"/>
                </a:lnTo>
                <a:lnTo>
                  <a:pt x="137" y="1"/>
                </a:lnTo>
                <a:lnTo>
                  <a:pt x="103" y="36"/>
                </a:lnTo>
                <a:lnTo>
                  <a:pt x="69"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9" name="Freeform 23"/>
          <p:cNvSpPr/>
          <p:nvPr/>
        </p:nvSpPr>
        <p:spPr bwMode="auto">
          <a:xfrm>
            <a:off x="6301212" y="2218935"/>
            <a:ext cx="446850" cy="228600"/>
          </a:xfrm>
          <a:custGeom>
            <a:avLst/>
            <a:gdLst>
              <a:gd name="T0" fmla="*/ 105 w 211"/>
              <a:gd name="T1" fmla="*/ 108 h 108"/>
              <a:gd name="T2" fmla="*/ 211 w 211"/>
              <a:gd name="T3" fmla="*/ 0 h 108"/>
              <a:gd name="T4" fmla="*/ 0 w 211"/>
              <a:gd name="T5" fmla="*/ 0 h 108"/>
              <a:gd name="T6" fmla="*/ 105 w 211"/>
              <a:gd name="T7" fmla="*/ 108 h 108"/>
            </a:gdLst>
            <a:ahLst/>
            <a:cxnLst>
              <a:cxn ang="0">
                <a:pos x="T0" y="T1"/>
              </a:cxn>
              <a:cxn ang="0">
                <a:pos x="T2" y="T3"/>
              </a:cxn>
              <a:cxn ang="0">
                <a:pos x="T4" y="T5"/>
              </a:cxn>
              <a:cxn ang="0">
                <a:pos x="T6" y="T7"/>
              </a:cxn>
            </a:cxnLst>
            <a:rect l="0" t="0" r="r" b="b"/>
            <a:pathLst>
              <a:path w="211" h="108">
                <a:moveTo>
                  <a:pt x="105" y="108"/>
                </a:moveTo>
                <a:lnTo>
                  <a:pt x="211" y="0"/>
                </a:lnTo>
                <a:lnTo>
                  <a:pt x="0" y="0"/>
                </a:lnTo>
                <a:lnTo>
                  <a:pt x="105" y="10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0" name="Freeform 24"/>
          <p:cNvSpPr/>
          <p:nvPr/>
        </p:nvSpPr>
        <p:spPr bwMode="auto">
          <a:xfrm>
            <a:off x="6292741" y="2235868"/>
            <a:ext cx="141891" cy="298451"/>
          </a:xfrm>
          <a:custGeom>
            <a:avLst/>
            <a:gdLst>
              <a:gd name="T0" fmla="*/ 67 w 67"/>
              <a:gd name="T1" fmla="*/ 70 h 141"/>
              <a:gd name="T2" fmla="*/ 0 w 67"/>
              <a:gd name="T3" fmla="*/ 0 h 141"/>
              <a:gd name="T4" fmla="*/ 0 w 67"/>
              <a:gd name="T5" fmla="*/ 141 h 141"/>
              <a:gd name="T6" fmla="*/ 67 w 67"/>
              <a:gd name="T7" fmla="*/ 70 h 141"/>
            </a:gdLst>
            <a:ahLst/>
            <a:cxnLst>
              <a:cxn ang="0">
                <a:pos x="T0" y="T1"/>
              </a:cxn>
              <a:cxn ang="0">
                <a:pos x="T2" y="T3"/>
              </a:cxn>
              <a:cxn ang="0">
                <a:pos x="T4" y="T5"/>
              </a:cxn>
              <a:cxn ang="0">
                <a:pos x="T6" y="T7"/>
              </a:cxn>
            </a:cxnLst>
            <a:rect l="0" t="0" r="r" b="b"/>
            <a:pathLst>
              <a:path w="67" h="141">
                <a:moveTo>
                  <a:pt x="67" y="70"/>
                </a:moveTo>
                <a:lnTo>
                  <a:pt x="0" y="0"/>
                </a:lnTo>
                <a:lnTo>
                  <a:pt x="0" y="141"/>
                </a:lnTo>
                <a:lnTo>
                  <a:pt x="67" y="7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2" name="Rectangle 6"/>
          <p:cNvSpPr>
            <a:spLocks noChangeArrowheads="1"/>
          </p:cNvSpPr>
          <p:nvPr/>
        </p:nvSpPr>
        <p:spPr bwMode="auto">
          <a:xfrm>
            <a:off x="5824220" y="3484880"/>
            <a:ext cx="1409065" cy="1014730"/>
          </a:xfrm>
          <a:prstGeom prst="rect">
            <a:avLst/>
          </a:prstGeom>
          <a:solidFill>
            <a:srgbClr val="8BAB00"/>
          </a:solidFill>
          <a:ln>
            <a:noFill/>
          </a:ln>
        </p:spPr>
        <p:txBody>
          <a:bodyPr/>
          <a:lstStyle/>
          <a:p>
            <a:endParaRPr lang="zh-CN" altLang="en-US" sz="2100"/>
          </a:p>
        </p:txBody>
      </p:sp>
      <p:sp>
        <p:nvSpPr>
          <p:cNvPr id="113" name="Freeform 25"/>
          <p:cNvSpPr>
            <a:spLocks noEditPoints="1"/>
          </p:cNvSpPr>
          <p:nvPr/>
        </p:nvSpPr>
        <p:spPr bwMode="auto">
          <a:xfrm>
            <a:off x="6349482" y="3644737"/>
            <a:ext cx="364256" cy="495300"/>
          </a:xfrm>
          <a:custGeom>
            <a:avLst/>
            <a:gdLst>
              <a:gd name="T0" fmla="*/ 97 w 110"/>
              <a:gd name="T1" fmla="*/ 56 h 150"/>
              <a:gd name="T2" fmla="*/ 30 w 110"/>
              <a:gd name="T3" fmla="*/ 57 h 150"/>
              <a:gd name="T4" fmla="*/ 30 w 110"/>
              <a:gd name="T5" fmla="*/ 42 h 150"/>
              <a:gd name="T6" fmla="*/ 55 w 110"/>
              <a:gd name="T7" fmla="*/ 17 h 150"/>
              <a:gd name="T8" fmla="*/ 79 w 110"/>
              <a:gd name="T9" fmla="*/ 37 h 150"/>
              <a:gd name="T10" fmla="*/ 88 w 110"/>
              <a:gd name="T11" fmla="*/ 37 h 150"/>
              <a:gd name="T12" fmla="*/ 88 w 110"/>
              <a:gd name="T13" fmla="*/ 43 h 150"/>
              <a:gd name="T14" fmla="*/ 78 w 110"/>
              <a:gd name="T15" fmla="*/ 43 h 150"/>
              <a:gd name="T16" fmla="*/ 78 w 110"/>
              <a:gd name="T17" fmla="*/ 50 h 150"/>
              <a:gd name="T18" fmla="*/ 97 w 110"/>
              <a:gd name="T19" fmla="*/ 50 h 150"/>
              <a:gd name="T20" fmla="*/ 97 w 110"/>
              <a:gd name="T21" fmla="*/ 42 h 150"/>
              <a:gd name="T22" fmla="*/ 55 w 110"/>
              <a:gd name="T23" fmla="*/ 0 h 150"/>
              <a:gd name="T24" fmla="*/ 13 w 110"/>
              <a:gd name="T25" fmla="*/ 42 h 150"/>
              <a:gd name="T26" fmla="*/ 13 w 110"/>
              <a:gd name="T27" fmla="*/ 57 h 150"/>
              <a:gd name="T28" fmla="*/ 0 w 110"/>
              <a:gd name="T29" fmla="*/ 75 h 150"/>
              <a:gd name="T30" fmla="*/ 0 w 110"/>
              <a:gd name="T31" fmla="*/ 131 h 150"/>
              <a:gd name="T32" fmla="*/ 19 w 110"/>
              <a:gd name="T33" fmla="*/ 150 h 150"/>
              <a:gd name="T34" fmla="*/ 92 w 110"/>
              <a:gd name="T35" fmla="*/ 150 h 150"/>
              <a:gd name="T36" fmla="*/ 110 w 110"/>
              <a:gd name="T37" fmla="*/ 131 h 150"/>
              <a:gd name="T38" fmla="*/ 110 w 110"/>
              <a:gd name="T39" fmla="*/ 75 h 150"/>
              <a:gd name="T40" fmla="*/ 97 w 110"/>
              <a:gd name="T41" fmla="*/ 56 h 150"/>
              <a:gd name="T42" fmla="*/ 61 w 110"/>
              <a:gd name="T43" fmla="*/ 102 h 150"/>
              <a:gd name="T44" fmla="*/ 61 w 110"/>
              <a:gd name="T45" fmla="*/ 119 h 150"/>
              <a:gd name="T46" fmla="*/ 50 w 110"/>
              <a:gd name="T47" fmla="*/ 119 h 150"/>
              <a:gd name="T48" fmla="*/ 50 w 110"/>
              <a:gd name="T49" fmla="*/ 102 h 150"/>
              <a:gd name="T50" fmla="*/ 41 w 110"/>
              <a:gd name="T51" fmla="*/ 89 h 150"/>
              <a:gd name="T52" fmla="*/ 55 w 110"/>
              <a:gd name="T53" fmla="*/ 75 h 150"/>
              <a:gd name="T54" fmla="*/ 69 w 110"/>
              <a:gd name="T55" fmla="*/ 89 h 150"/>
              <a:gd name="T56" fmla="*/ 61 w 110"/>
              <a:gd name="T57" fmla="*/ 10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50">
                <a:moveTo>
                  <a:pt x="97" y="56"/>
                </a:moveTo>
                <a:cubicBezTo>
                  <a:pt x="30" y="57"/>
                  <a:pt x="30" y="57"/>
                  <a:pt x="30" y="57"/>
                </a:cubicBezTo>
                <a:cubicBezTo>
                  <a:pt x="30" y="42"/>
                  <a:pt x="30" y="42"/>
                  <a:pt x="30" y="42"/>
                </a:cubicBezTo>
                <a:cubicBezTo>
                  <a:pt x="30" y="29"/>
                  <a:pt x="41" y="17"/>
                  <a:pt x="55" y="17"/>
                </a:cubicBezTo>
                <a:cubicBezTo>
                  <a:pt x="67" y="17"/>
                  <a:pt x="77" y="26"/>
                  <a:pt x="79" y="37"/>
                </a:cubicBezTo>
                <a:cubicBezTo>
                  <a:pt x="88" y="37"/>
                  <a:pt x="88" y="37"/>
                  <a:pt x="88" y="37"/>
                </a:cubicBezTo>
                <a:cubicBezTo>
                  <a:pt x="88" y="43"/>
                  <a:pt x="88" y="43"/>
                  <a:pt x="88" y="43"/>
                </a:cubicBezTo>
                <a:cubicBezTo>
                  <a:pt x="78" y="43"/>
                  <a:pt x="78" y="43"/>
                  <a:pt x="78" y="43"/>
                </a:cubicBezTo>
                <a:cubicBezTo>
                  <a:pt x="78" y="50"/>
                  <a:pt x="78" y="50"/>
                  <a:pt x="78" y="50"/>
                </a:cubicBezTo>
                <a:cubicBezTo>
                  <a:pt x="97" y="50"/>
                  <a:pt x="97" y="50"/>
                  <a:pt x="97" y="50"/>
                </a:cubicBezTo>
                <a:cubicBezTo>
                  <a:pt x="97" y="42"/>
                  <a:pt x="97" y="42"/>
                  <a:pt x="97" y="42"/>
                </a:cubicBezTo>
                <a:cubicBezTo>
                  <a:pt x="97" y="19"/>
                  <a:pt x="78" y="0"/>
                  <a:pt x="55" y="0"/>
                </a:cubicBezTo>
                <a:cubicBezTo>
                  <a:pt x="32" y="0"/>
                  <a:pt x="13" y="19"/>
                  <a:pt x="13" y="42"/>
                </a:cubicBezTo>
                <a:cubicBezTo>
                  <a:pt x="13" y="57"/>
                  <a:pt x="13" y="57"/>
                  <a:pt x="13" y="57"/>
                </a:cubicBezTo>
                <a:cubicBezTo>
                  <a:pt x="6" y="60"/>
                  <a:pt x="0" y="67"/>
                  <a:pt x="0" y="75"/>
                </a:cubicBezTo>
                <a:cubicBezTo>
                  <a:pt x="0" y="131"/>
                  <a:pt x="0" y="131"/>
                  <a:pt x="0" y="131"/>
                </a:cubicBezTo>
                <a:cubicBezTo>
                  <a:pt x="0" y="141"/>
                  <a:pt x="9" y="150"/>
                  <a:pt x="19" y="150"/>
                </a:cubicBezTo>
                <a:cubicBezTo>
                  <a:pt x="92" y="150"/>
                  <a:pt x="92" y="150"/>
                  <a:pt x="92" y="150"/>
                </a:cubicBezTo>
                <a:cubicBezTo>
                  <a:pt x="102" y="150"/>
                  <a:pt x="110" y="141"/>
                  <a:pt x="110" y="131"/>
                </a:cubicBezTo>
                <a:cubicBezTo>
                  <a:pt x="110" y="75"/>
                  <a:pt x="110" y="75"/>
                  <a:pt x="110" y="75"/>
                </a:cubicBezTo>
                <a:cubicBezTo>
                  <a:pt x="110" y="67"/>
                  <a:pt x="105" y="59"/>
                  <a:pt x="97" y="56"/>
                </a:cubicBezTo>
                <a:close/>
                <a:moveTo>
                  <a:pt x="61" y="102"/>
                </a:moveTo>
                <a:cubicBezTo>
                  <a:pt x="61" y="119"/>
                  <a:pt x="61" y="119"/>
                  <a:pt x="61" y="119"/>
                </a:cubicBezTo>
                <a:cubicBezTo>
                  <a:pt x="50" y="119"/>
                  <a:pt x="50" y="119"/>
                  <a:pt x="50" y="119"/>
                </a:cubicBezTo>
                <a:cubicBezTo>
                  <a:pt x="50" y="102"/>
                  <a:pt x="50" y="102"/>
                  <a:pt x="50" y="102"/>
                </a:cubicBezTo>
                <a:cubicBezTo>
                  <a:pt x="45" y="100"/>
                  <a:pt x="41" y="95"/>
                  <a:pt x="41" y="89"/>
                </a:cubicBezTo>
                <a:cubicBezTo>
                  <a:pt x="41" y="82"/>
                  <a:pt x="47" y="75"/>
                  <a:pt x="55" y="75"/>
                </a:cubicBezTo>
                <a:cubicBezTo>
                  <a:pt x="63" y="75"/>
                  <a:pt x="69" y="82"/>
                  <a:pt x="69" y="89"/>
                </a:cubicBezTo>
                <a:cubicBezTo>
                  <a:pt x="69" y="95"/>
                  <a:pt x="66" y="100"/>
                  <a:pt x="61" y="10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6" name="Freeform 26"/>
          <p:cNvSpPr/>
          <p:nvPr/>
        </p:nvSpPr>
        <p:spPr bwMode="auto">
          <a:xfrm>
            <a:off x="6248268" y="4790387"/>
            <a:ext cx="446850" cy="461433"/>
          </a:xfrm>
          <a:custGeom>
            <a:avLst/>
            <a:gdLst>
              <a:gd name="T0" fmla="*/ 135 w 135"/>
              <a:gd name="T1" fmla="*/ 80 h 140"/>
              <a:gd name="T2" fmla="*/ 135 w 135"/>
              <a:gd name="T3" fmla="*/ 77 h 140"/>
              <a:gd name="T4" fmla="*/ 69 w 135"/>
              <a:gd name="T5" fmla="*/ 8 h 140"/>
              <a:gd name="T6" fmla="*/ 68 w 135"/>
              <a:gd name="T7" fmla="*/ 0 h 140"/>
              <a:gd name="T8" fmla="*/ 67 w 135"/>
              <a:gd name="T9" fmla="*/ 0 h 140"/>
              <a:gd name="T10" fmla="*/ 66 w 135"/>
              <a:gd name="T11" fmla="*/ 8 h 140"/>
              <a:gd name="T12" fmla="*/ 0 w 135"/>
              <a:gd name="T13" fmla="*/ 77 h 140"/>
              <a:gd name="T14" fmla="*/ 0 w 135"/>
              <a:gd name="T15" fmla="*/ 80 h 140"/>
              <a:gd name="T16" fmla="*/ 66 w 135"/>
              <a:gd name="T17" fmla="*/ 80 h 140"/>
              <a:gd name="T18" fmla="*/ 66 w 135"/>
              <a:gd name="T19" fmla="*/ 129 h 140"/>
              <a:gd name="T20" fmla="*/ 81 w 135"/>
              <a:gd name="T21" fmla="*/ 140 h 140"/>
              <a:gd name="T22" fmla="*/ 82 w 135"/>
              <a:gd name="T23" fmla="*/ 140 h 140"/>
              <a:gd name="T24" fmla="*/ 97 w 135"/>
              <a:gd name="T25" fmla="*/ 129 h 140"/>
              <a:gd name="T26" fmla="*/ 98 w 135"/>
              <a:gd name="T27" fmla="*/ 112 h 140"/>
              <a:gd name="T28" fmla="*/ 95 w 135"/>
              <a:gd name="T29" fmla="*/ 110 h 140"/>
              <a:gd name="T30" fmla="*/ 92 w 135"/>
              <a:gd name="T31" fmla="*/ 112 h 140"/>
              <a:gd name="T32" fmla="*/ 92 w 135"/>
              <a:gd name="T33" fmla="*/ 128 h 140"/>
              <a:gd name="T34" fmla="*/ 82 w 135"/>
              <a:gd name="T35" fmla="*/ 134 h 140"/>
              <a:gd name="T36" fmla="*/ 72 w 135"/>
              <a:gd name="T37" fmla="*/ 128 h 140"/>
              <a:gd name="T38" fmla="*/ 72 w 135"/>
              <a:gd name="T39" fmla="*/ 80 h 140"/>
              <a:gd name="T40" fmla="*/ 135 w 135"/>
              <a:gd name="T41" fmla="*/ 8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 h="140">
                <a:moveTo>
                  <a:pt x="135" y="80"/>
                </a:moveTo>
                <a:cubicBezTo>
                  <a:pt x="135" y="78"/>
                  <a:pt x="135" y="78"/>
                  <a:pt x="135" y="77"/>
                </a:cubicBezTo>
                <a:cubicBezTo>
                  <a:pt x="135" y="40"/>
                  <a:pt x="106" y="9"/>
                  <a:pt x="69" y="8"/>
                </a:cubicBezTo>
                <a:cubicBezTo>
                  <a:pt x="68" y="0"/>
                  <a:pt x="68" y="0"/>
                  <a:pt x="68" y="0"/>
                </a:cubicBezTo>
                <a:cubicBezTo>
                  <a:pt x="67" y="0"/>
                  <a:pt x="67" y="0"/>
                  <a:pt x="67" y="0"/>
                </a:cubicBezTo>
                <a:cubicBezTo>
                  <a:pt x="66" y="8"/>
                  <a:pt x="66" y="8"/>
                  <a:pt x="66" y="8"/>
                </a:cubicBezTo>
                <a:cubicBezTo>
                  <a:pt x="29" y="9"/>
                  <a:pt x="0" y="40"/>
                  <a:pt x="0" y="77"/>
                </a:cubicBezTo>
                <a:cubicBezTo>
                  <a:pt x="0" y="78"/>
                  <a:pt x="0" y="79"/>
                  <a:pt x="0" y="80"/>
                </a:cubicBezTo>
                <a:cubicBezTo>
                  <a:pt x="66" y="80"/>
                  <a:pt x="66" y="80"/>
                  <a:pt x="66" y="80"/>
                </a:cubicBezTo>
                <a:cubicBezTo>
                  <a:pt x="66" y="129"/>
                  <a:pt x="66" y="129"/>
                  <a:pt x="66" y="129"/>
                </a:cubicBezTo>
                <a:cubicBezTo>
                  <a:pt x="67" y="135"/>
                  <a:pt x="73" y="139"/>
                  <a:pt x="81" y="140"/>
                </a:cubicBezTo>
                <a:cubicBezTo>
                  <a:pt x="82" y="140"/>
                  <a:pt x="82" y="140"/>
                  <a:pt x="82" y="140"/>
                </a:cubicBezTo>
                <a:cubicBezTo>
                  <a:pt x="90" y="139"/>
                  <a:pt x="97" y="135"/>
                  <a:pt x="97" y="129"/>
                </a:cubicBezTo>
                <a:cubicBezTo>
                  <a:pt x="98" y="112"/>
                  <a:pt x="98" y="112"/>
                  <a:pt x="98" y="112"/>
                </a:cubicBezTo>
                <a:cubicBezTo>
                  <a:pt x="98" y="111"/>
                  <a:pt x="96" y="110"/>
                  <a:pt x="95" y="110"/>
                </a:cubicBezTo>
                <a:cubicBezTo>
                  <a:pt x="93" y="110"/>
                  <a:pt x="92" y="111"/>
                  <a:pt x="92" y="112"/>
                </a:cubicBezTo>
                <a:cubicBezTo>
                  <a:pt x="92" y="112"/>
                  <a:pt x="92" y="128"/>
                  <a:pt x="92" y="128"/>
                </a:cubicBezTo>
                <a:cubicBezTo>
                  <a:pt x="92" y="131"/>
                  <a:pt x="87" y="134"/>
                  <a:pt x="82" y="134"/>
                </a:cubicBezTo>
                <a:cubicBezTo>
                  <a:pt x="76" y="134"/>
                  <a:pt x="72" y="131"/>
                  <a:pt x="72" y="128"/>
                </a:cubicBezTo>
                <a:cubicBezTo>
                  <a:pt x="72" y="80"/>
                  <a:pt x="72" y="80"/>
                  <a:pt x="72" y="80"/>
                </a:cubicBezTo>
                <a:lnTo>
                  <a:pt x="135" y="8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36" name="任意多边形 135"/>
          <p:cNvSpPr/>
          <p:nvPr/>
        </p:nvSpPr>
        <p:spPr>
          <a:xfrm>
            <a:off x="3330575" y="1663700"/>
            <a:ext cx="2493645" cy="862330"/>
          </a:xfrm>
          <a:custGeom>
            <a:avLst/>
            <a:gdLst>
              <a:gd name="connsiteX0" fmla="*/ 0 w 1915297"/>
              <a:gd name="connsiteY0" fmla="*/ 185351 h 407773"/>
              <a:gd name="connsiteX1" fmla="*/ 0 w 1915297"/>
              <a:gd name="connsiteY1" fmla="*/ 0 h 407773"/>
              <a:gd name="connsiteX2" fmla="*/ 1161535 w 1915297"/>
              <a:gd name="connsiteY2" fmla="*/ 0 h 407773"/>
              <a:gd name="connsiteX3" fmla="*/ 1161535 w 1915297"/>
              <a:gd name="connsiteY3" fmla="*/ 407773 h 407773"/>
              <a:gd name="connsiteX4" fmla="*/ 1915297 w 1915297"/>
              <a:gd name="connsiteY4" fmla="*/ 407773 h 40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5297" h="407773">
                <a:moveTo>
                  <a:pt x="0" y="185351"/>
                </a:moveTo>
                <a:lnTo>
                  <a:pt x="0" y="0"/>
                </a:lnTo>
                <a:lnTo>
                  <a:pt x="1161535" y="0"/>
                </a:lnTo>
                <a:lnTo>
                  <a:pt x="1161535" y="407773"/>
                </a:lnTo>
                <a:lnTo>
                  <a:pt x="1915297" y="407773"/>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54" tIns="60977" rIns="121954" bIns="60977" rtlCol="0" anchor="ctr"/>
          <a:lstStyle/>
          <a:p>
            <a:pPr algn="ctr"/>
            <a:endParaRPr lang="zh-CN" altLang="en-US"/>
          </a:p>
        </p:txBody>
      </p:sp>
      <p:sp>
        <p:nvSpPr>
          <p:cNvPr id="137" name="任意多边形 136"/>
          <p:cNvSpPr/>
          <p:nvPr/>
        </p:nvSpPr>
        <p:spPr>
          <a:xfrm flipV="1">
            <a:off x="4527550" y="3716655"/>
            <a:ext cx="1334770" cy="76200"/>
          </a:xfrm>
          <a:custGeom>
            <a:avLst/>
            <a:gdLst>
              <a:gd name="connsiteX0" fmla="*/ 0 w 1050325"/>
              <a:gd name="connsiteY0" fmla="*/ 0 h 0"/>
              <a:gd name="connsiteX1" fmla="*/ 1050325 w 1050325"/>
              <a:gd name="connsiteY1" fmla="*/ 0 h 0"/>
            </a:gdLst>
            <a:ahLst/>
            <a:cxnLst>
              <a:cxn ang="0">
                <a:pos x="connsiteX0" y="connsiteY0"/>
              </a:cxn>
              <a:cxn ang="0">
                <a:pos x="connsiteX1" y="connsiteY1"/>
              </a:cxn>
            </a:cxnLst>
            <a:rect l="l" t="t" r="r" b="b"/>
            <a:pathLst>
              <a:path w="1050325">
                <a:moveTo>
                  <a:pt x="0" y="0"/>
                </a:moveTo>
                <a:lnTo>
                  <a:pt x="1050325" y="0"/>
                </a:ln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54" tIns="60977" rIns="121954" bIns="60977" rtlCol="0" anchor="ctr"/>
          <a:lstStyle/>
          <a:p>
            <a:pPr algn="ctr"/>
            <a:endParaRPr lang="zh-CN" altLang="en-US"/>
          </a:p>
        </p:txBody>
      </p:sp>
      <p:sp>
        <p:nvSpPr>
          <p:cNvPr id="141" name="文本框 52"/>
          <p:cNvSpPr txBox="1"/>
          <p:nvPr/>
        </p:nvSpPr>
        <p:spPr>
          <a:xfrm>
            <a:off x="1192358" y="3529805"/>
            <a:ext cx="2376264" cy="861774"/>
          </a:xfrm>
          <a:prstGeom prst="rect">
            <a:avLst/>
          </a:prstGeom>
          <a:noFill/>
        </p:spPr>
        <p:txBody>
          <a:bodyPr wrap="square" rtlCol="0">
            <a:spAutoFit/>
          </a:bodyPr>
          <a:lstStyle/>
          <a:p>
            <a:pPr algn="ctr"/>
            <a:r>
              <a:rPr lang="zh-CN" altLang="en-US" sz="5000" b="1" dirty="0" smtClean="0">
                <a:ln>
                  <a:solidFill>
                    <a:schemeClr val="bg1"/>
                  </a:solidFill>
                </a:ln>
                <a:solidFill>
                  <a:schemeClr val="tx1">
                    <a:lumMod val="65000"/>
                    <a:lumOff val="35000"/>
                  </a:schemeClr>
                </a:solidFill>
                <a:ea typeface="微软雅黑" panose="020B0503020204020204" pitchFamily="34" charset="-122"/>
              </a:rPr>
              <a:t>目录</a:t>
            </a:r>
            <a:endParaRPr lang="zh-CN" altLang="en-US" sz="5000" b="1" dirty="0">
              <a:ln>
                <a:solidFill>
                  <a:schemeClr val="bg1"/>
                </a:solidFill>
              </a:ln>
              <a:solidFill>
                <a:schemeClr val="tx1">
                  <a:lumMod val="65000"/>
                  <a:lumOff val="35000"/>
                </a:schemeClr>
              </a:solidFill>
              <a:ea typeface="微软雅黑" panose="020B0503020204020204" pitchFamily="34" charset="-122"/>
            </a:endParaRPr>
          </a:p>
        </p:txBody>
      </p:sp>
      <p:sp>
        <p:nvSpPr>
          <p:cNvPr id="99" name="Freeform 11"/>
          <p:cNvSpPr/>
          <p:nvPr/>
        </p:nvSpPr>
        <p:spPr bwMode="auto">
          <a:xfrm>
            <a:off x="1101165" y="2945547"/>
            <a:ext cx="3530322" cy="2719917"/>
          </a:xfrm>
          <a:custGeom>
            <a:avLst/>
            <a:gdLst>
              <a:gd name="T0" fmla="*/ 138 w 1067"/>
              <a:gd name="T1" fmla="*/ 12 h 823"/>
              <a:gd name="T2" fmla="*/ 102 w 1067"/>
              <a:gd name="T3" fmla="*/ 51 h 823"/>
              <a:gd name="T4" fmla="*/ 14 w 1067"/>
              <a:gd name="T5" fmla="*/ 223 h 823"/>
              <a:gd name="T6" fmla="*/ 1 w 1067"/>
              <a:gd name="T7" fmla="*/ 304 h 823"/>
              <a:gd name="T8" fmla="*/ 0 w 1067"/>
              <a:gd name="T9" fmla="*/ 321 h 823"/>
              <a:gd name="T10" fmla="*/ 0 w 1067"/>
              <a:gd name="T11" fmla="*/ 339 h 823"/>
              <a:gd name="T12" fmla="*/ 33 w 1067"/>
              <a:gd name="T13" fmla="*/ 509 h 823"/>
              <a:gd name="T14" fmla="*/ 270 w 1067"/>
              <a:gd name="T15" fmla="*/ 766 h 823"/>
              <a:gd name="T16" fmla="*/ 458 w 1067"/>
              <a:gd name="T17" fmla="*/ 820 h 823"/>
              <a:gd name="T18" fmla="*/ 463 w 1067"/>
              <a:gd name="T19" fmla="*/ 821 h 823"/>
              <a:gd name="T20" fmla="*/ 466 w 1067"/>
              <a:gd name="T21" fmla="*/ 821 h 823"/>
              <a:gd name="T22" fmla="*/ 480 w 1067"/>
              <a:gd name="T23" fmla="*/ 822 h 823"/>
              <a:gd name="T24" fmla="*/ 485 w 1067"/>
              <a:gd name="T25" fmla="*/ 822 h 823"/>
              <a:gd name="T26" fmla="*/ 512 w 1067"/>
              <a:gd name="T27" fmla="*/ 823 h 823"/>
              <a:gd name="T28" fmla="*/ 524 w 1067"/>
              <a:gd name="T29" fmla="*/ 822 h 823"/>
              <a:gd name="T30" fmla="*/ 572 w 1067"/>
              <a:gd name="T31" fmla="*/ 819 h 823"/>
              <a:gd name="T32" fmla="*/ 619 w 1067"/>
              <a:gd name="T33" fmla="*/ 811 h 823"/>
              <a:gd name="T34" fmla="*/ 809 w 1067"/>
              <a:gd name="T35" fmla="*/ 731 h 823"/>
              <a:gd name="T36" fmla="*/ 940 w 1067"/>
              <a:gd name="T37" fmla="*/ 611 h 823"/>
              <a:gd name="T38" fmla="*/ 958 w 1067"/>
              <a:gd name="T39" fmla="*/ 588 h 823"/>
              <a:gd name="T40" fmla="*/ 988 w 1067"/>
              <a:gd name="T41" fmla="*/ 542 h 823"/>
              <a:gd name="T42" fmla="*/ 1012 w 1067"/>
              <a:gd name="T43" fmla="*/ 496 h 823"/>
              <a:gd name="T44" fmla="*/ 1056 w 1067"/>
              <a:gd name="T45" fmla="*/ 366 h 823"/>
              <a:gd name="T46" fmla="*/ 1064 w 1067"/>
              <a:gd name="T47" fmla="*/ 315 h 823"/>
              <a:gd name="T48" fmla="*/ 691 w 1067"/>
              <a:gd name="T49" fmla="*/ 288 h 823"/>
              <a:gd name="T50" fmla="*/ 695 w 1067"/>
              <a:gd name="T51" fmla="*/ 311 h 823"/>
              <a:gd name="T52" fmla="*/ 696 w 1067"/>
              <a:gd name="T53" fmla="*/ 328 h 823"/>
              <a:gd name="T54" fmla="*/ 690 w 1067"/>
              <a:gd name="T55" fmla="*/ 390 h 823"/>
              <a:gd name="T56" fmla="*/ 686 w 1067"/>
              <a:gd name="T57" fmla="*/ 405 h 823"/>
              <a:gd name="T58" fmla="*/ 677 w 1067"/>
              <a:gd name="T59" fmla="*/ 429 h 823"/>
              <a:gd name="T60" fmla="*/ 673 w 1067"/>
              <a:gd name="T61" fmla="*/ 437 h 823"/>
              <a:gd name="T62" fmla="*/ 629 w 1067"/>
              <a:gd name="T63" fmla="*/ 504 h 823"/>
              <a:gd name="T64" fmla="*/ 509 w 1067"/>
              <a:gd name="T65" fmla="*/ 583 h 823"/>
              <a:gd name="T66" fmla="*/ 493 w 1067"/>
              <a:gd name="T67" fmla="*/ 588 h 823"/>
              <a:gd name="T68" fmla="*/ 484 w 1067"/>
              <a:gd name="T69" fmla="*/ 590 h 823"/>
              <a:gd name="T70" fmla="*/ 477 w 1067"/>
              <a:gd name="T71" fmla="*/ 592 h 823"/>
              <a:gd name="T72" fmla="*/ 470 w 1067"/>
              <a:gd name="T73" fmla="*/ 593 h 823"/>
              <a:gd name="T74" fmla="*/ 458 w 1067"/>
              <a:gd name="T75" fmla="*/ 595 h 823"/>
              <a:gd name="T76" fmla="*/ 459 w 1067"/>
              <a:gd name="T77" fmla="*/ 595 h 823"/>
              <a:gd name="T78" fmla="*/ 455 w 1067"/>
              <a:gd name="T79" fmla="*/ 595 h 823"/>
              <a:gd name="T80" fmla="*/ 229 w 1067"/>
              <a:gd name="T81" fmla="*/ 541 h 823"/>
              <a:gd name="T82" fmla="*/ 89 w 1067"/>
              <a:gd name="T83" fmla="*/ 344 h 823"/>
              <a:gd name="T84" fmla="*/ 84 w 1067"/>
              <a:gd name="T85" fmla="*/ 323 h 823"/>
              <a:gd name="T86" fmla="*/ 81 w 1067"/>
              <a:gd name="T87" fmla="*/ 310 h 823"/>
              <a:gd name="T88" fmla="*/ 79 w 1067"/>
              <a:gd name="T89" fmla="*/ 294 h 823"/>
              <a:gd name="T90" fmla="*/ 78 w 1067"/>
              <a:gd name="T91" fmla="*/ 288 h 823"/>
              <a:gd name="T92" fmla="*/ 78 w 1067"/>
              <a:gd name="T93" fmla="*/ 288 h 823"/>
              <a:gd name="T94" fmla="*/ 75 w 1067"/>
              <a:gd name="T95" fmla="*/ 232 h 823"/>
              <a:gd name="T96" fmla="*/ 118 w 1067"/>
              <a:gd name="T97" fmla="*/ 62 h 823"/>
              <a:gd name="T98" fmla="*/ 144 w 1067"/>
              <a:gd name="T99" fmla="*/ 17 h 823"/>
              <a:gd name="T100" fmla="*/ 152 w 1067"/>
              <a:gd name="T10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rgbClr val="CC00CC"/>
          </a:solidFill>
          <a:ln>
            <a:noFill/>
          </a:ln>
        </p:spPr>
        <p:txBody>
          <a:bodyPr lIns="121954" tIns="60977" rIns="121954" bIns="60977"/>
          <a:lstStyle/>
          <a:p>
            <a:endParaRPr lang="zh-CN" altLang="en-US" sz="2100"/>
          </a:p>
        </p:txBody>
      </p:sp>
      <p:sp>
        <p:nvSpPr>
          <p:cNvPr id="143" name="TextBox 6"/>
          <p:cNvSpPr txBox="1"/>
          <p:nvPr/>
        </p:nvSpPr>
        <p:spPr>
          <a:xfrm>
            <a:off x="7467608" y="1752301"/>
            <a:ext cx="4186552" cy="1292225"/>
          </a:xfrm>
          <a:prstGeom prst="rect">
            <a:avLst/>
          </a:prstGeom>
          <a:noFill/>
        </p:spPr>
        <p:txBody>
          <a:bodyPr vert="horz" wrap="square" lIns="0" tIns="0" rIns="0" bIns="0" rtlCol="0" anchor="ctr">
            <a:spAutoFit/>
          </a:bodyPr>
          <a:lstStyle/>
          <a:p>
            <a:pPr algn="l">
              <a:lnSpc>
                <a:spcPct val="150000"/>
              </a:lnSpc>
            </a:pPr>
            <a:r>
              <a:rPr lang="zh-CN" altLang="en-US" sz="2800" b="1" dirty="0">
                <a:solidFill>
                  <a:schemeClr val="tx1">
                    <a:lumMod val="95000"/>
                    <a:lumOff val="5000"/>
                  </a:schemeClr>
                </a:solidFill>
                <a:latin typeface="Impact" panose="020B0806030902050204" pitchFamily="34" charset="0"/>
                <a:ea typeface="微软雅黑" panose="020B0503020204020204" pitchFamily="34" charset="-122"/>
              </a:rPr>
              <a:t>任务一</a:t>
            </a:r>
            <a:r>
              <a:rPr lang="zh-CN" altLang="en-US" sz="2800" b="1" dirty="0" smtClean="0">
                <a:solidFill>
                  <a:schemeClr val="tx1">
                    <a:lumMod val="95000"/>
                    <a:lumOff val="5000"/>
                  </a:schemeClr>
                </a:solidFill>
                <a:latin typeface="Impact" panose="020B0806030902050204" pitchFamily="34" charset="0"/>
                <a:ea typeface="微软雅黑" panose="020B0503020204020204" pitchFamily="34" charset="-122"/>
              </a:rPr>
              <a:t>  </a:t>
            </a:r>
            <a:r>
              <a:rPr lang="zh-CN" altLang="en-US" sz="2800" b="1" dirty="0">
                <a:solidFill>
                  <a:schemeClr val="tx1">
                    <a:lumMod val="95000"/>
                    <a:lumOff val="5000"/>
                  </a:schemeClr>
                </a:solidFill>
                <a:latin typeface="Impact" panose="020B0806030902050204" pitchFamily="34" charset="0"/>
                <a:ea typeface="微软雅黑" panose="020B0503020204020204" pitchFamily="34" charset="-122"/>
              </a:rPr>
              <a:t> </a:t>
            </a:r>
            <a:endParaRPr lang="zh-CN" altLang="en-US" sz="2800" b="1" dirty="0">
              <a:solidFill>
                <a:schemeClr val="tx1">
                  <a:lumMod val="95000"/>
                  <a:lumOff val="5000"/>
                </a:schemeClr>
              </a:solidFill>
              <a:latin typeface="Impact" panose="020B0806030902050204" pitchFamily="34" charset="0"/>
              <a:ea typeface="微软雅黑" panose="020B0503020204020204" pitchFamily="34" charset="-122"/>
            </a:endParaRPr>
          </a:p>
          <a:p>
            <a:pPr algn="l">
              <a:lnSpc>
                <a:spcPct val="150000"/>
              </a:lnSpc>
            </a:pPr>
            <a:r>
              <a:rPr lang="zh-CN" altLang="en-US" sz="2800" b="1" dirty="0">
                <a:solidFill>
                  <a:schemeClr val="tx1">
                    <a:lumMod val="95000"/>
                    <a:lumOff val="5000"/>
                  </a:schemeClr>
                </a:solidFill>
                <a:latin typeface="Impact" panose="020B0806030902050204" pitchFamily="34" charset="0"/>
                <a:ea typeface="微软雅黑" panose="020B0503020204020204" pitchFamily="34" charset="-122"/>
              </a:rPr>
              <a:t>学生法律地位</a:t>
            </a:r>
            <a:endParaRPr lang="zh-CN" altLang="en-US" sz="2800" b="1" dirty="0">
              <a:solidFill>
                <a:schemeClr val="tx1">
                  <a:lumMod val="95000"/>
                  <a:lumOff val="5000"/>
                </a:schemeClr>
              </a:solidFill>
              <a:latin typeface="Impact" panose="020B0806030902050204" pitchFamily="34" charset="0"/>
              <a:ea typeface="微软雅黑" panose="020B0503020204020204" pitchFamily="34" charset="-122"/>
            </a:endParaRPr>
          </a:p>
        </p:txBody>
      </p:sp>
      <p:sp>
        <p:nvSpPr>
          <p:cNvPr id="144" name="TextBox 10"/>
          <p:cNvSpPr txBox="1"/>
          <p:nvPr/>
        </p:nvSpPr>
        <p:spPr>
          <a:xfrm>
            <a:off x="7323295" y="3379047"/>
            <a:ext cx="4194340" cy="1292225"/>
          </a:xfrm>
          <a:prstGeom prst="rect">
            <a:avLst/>
          </a:prstGeom>
          <a:noFill/>
        </p:spPr>
        <p:txBody>
          <a:bodyPr vert="horz" wrap="square" lIns="0" tIns="0" rIns="0" bIns="0" rtlCol="0" anchor="ctr">
            <a:spAutoFit/>
          </a:bodyPr>
          <a:lstStyle/>
          <a:p>
            <a:pPr>
              <a:lnSpc>
                <a:spcPct val="150000"/>
              </a:lnSpc>
            </a:pPr>
            <a:r>
              <a:rPr lang="en-US" altLang="zh-CN" sz="2800" b="1" dirty="0">
                <a:solidFill>
                  <a:schemeClr val="tx1">
                    <a:lumMod val="95000"/>
                    <a:lumOff val="5000"/>
                  </a:schemeClr>
                </a:solidFill>
                <a:latin typeface="Impact" panose="020B0806030902050204" pitchFamily="34" charset="0"/>
                <a:ea typeface="微软雅黑" panose="020B0503020204020204" pitchFamily="34" charset="-122"/>
              </a:rPr>
              <a:t>    </a:t>
            </a:r>
            <a:r>
              <a:rPr lang="zh-CN" altLang="en-US" sz="2800" b="1" dirty="0">
                <a:solidFill>
                  <a:schemeClr val="tx1">
                    <a:lumMod val="95000"/>
                    <a:lumOff val="5000"/>
                  </a:schemeClr>
                </a:solidFill>
                <a:latin typeface="Impact" panose="020B0806030902050204" pitchFamily="34" charset="0"/>
                <a:ea typeface="微软雅黑" panose="020B0503020204020204" pitchFamily="34" charset="-122"/>
              </a:rPr>
              <a:t>任务二</a:t>
            </a:r>
            <a:endParaRPr lang="zh-CN" altLang="en-US" sz="2800" b="1" dirty="0" smtClean="0">
              <a:solidFill>
                <a:schemeClr val="tx1">
                  <a:lumMod val="95000"/>
                  <a:lumOff val="5000"/>
                </a:schemeClr>
              </a:solidFill>
              <a:latin typeface="Impact" panose="020B0806030902050204" pitchFamily="34" charset="0"/>
              <a:ea typeface="微软雅黑" panose="020B0503020204020204" pitchFamily="34" charset="-122"/>
            </a:endParaRPr>
          </a:p>
          <a:p>
            <a:pPr>
              <a:lnSpc>
                <a:spcPct val="150000"/>
              </a:lnSpc>
            </a:pPr>
            <a:r>
              <a:rPr lang="en-US" altLang="zh-CN" sz="2800" b="1" dirty="0" smtClean="0">
                <a:solidFill>
                  <a:schemeClr val="tx1">
                    <a:lumMod val="95000"/>
                    <a:lumOff val="5000"/>
                  </a:schemeClr>
                </a:solidFill>
                <a:latin typeface="Impact" panose="020B0806030902050204" pitchFamily="34" charset="0"/>
                <a:ea typeface="微软雅黑" panose="020B0503020204020204" pitchFamily="34" charset="-122"/>
              </a:rPr>
              <a:t> </a:t>
            </a:r>
            <a:r>
              <a:rPr lang="zh-CN" altLang="en-US" sz="2800" b="1" dirty="0" smtClean="0">
                <a:solidFill>
                  <a:schemeClr val="tx1">
                    <a:lumMod val="95000"/>
                    <a:lumOff val="5000"/>
                  </a:schemeClr>
                </a:solidFill>
                <a:latin typeface="Impact" panose="020B0806030902050204" pitchFamily="34" charset="0"/>
                <a:ea typeface="微软雅黑" panose="020B0503020204020204" pitchFamily="34" charset="-122"/>
              </a:rPr>
              <a:t>  </a:t>
            </a:r>
            <a:r>
              <a:rPr lang="en-US" altLang="zh-CN" sz="2800" b="1" dirty="0" smtClean="0">
                <a:solidFill>
                  <a:schemeClr val="tx1">
                    <a:lumMod val="95000"/>
                    <a:lumOff val="5000"/>
                  </a:schemeClr>
                </a:solidFill>
                <a:latin typeface="Impact" panose="020B0806030902050204" pitchFamily="34" charset="0"/>
                <a:ea typeface="微软雅黑" panose="020B0503020204020204" pitchFamily="34" charset="-122"/>
              </a:rPr>
              <a:t> </a:t>
            </a:r>
            <a:r>
              <a:rPr lang="zh-CN" altLang="en-US" sz="2800" b="1" dirty="0">
                <a:solidFill>
                  <a:schemeClr val="tx1">
                    <a:lumMod val="95000"/>
                    <a:lumOff val="5000"/>
                  </a:schemeClr>
                </a:solidFill>
                <a:latin typeface="Impact" panose="020B0806030902050204" pitchFamily="34" charset="0"/>
                <a:ea typeface="微软雅黑" panose="020B0503020204020204" pitchFamily="34" charset="-122"/>
              </a:rPr>
              <a:t>学生的权利与义务</a:t>
            </a:r>
            <a:endParaRPr lang="zh-CN" altLang="en-US" sz="2800" b="1" dirty="0">
              <a:solidFill>
                <a:schemeClr val="tx1">
                  <a:lumMod val="95000"/>
                  <a:lumOff val="5000"/>
                </a:schemeClr>
              </a:solidFill>
              <a:latin typeface="Impact" panose="020B0806030902050204" pitchFamily="34" charset="0"/>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742061" y="2833773"/>
            <a:ext cx="1249680" cy="521970"/>
          </a:xfrm>
          <a:prstGeom prst="rect">
            <a:avLst/>
          </a:prstGeom>
          <a:noFill/>
        </p:spPr>
        <p:txBody>
          <a:bodyPr wrap="none" rtlCol="0">
            <a:spAutoFit/>
          </a:bodyPr>
          <a:lstStyle/>
          <a:p>
            <a:pPr algn="r"/>
            <a:r>
              <a:rPr lang="zh-CN" altLang="en-US" sz="2800" dirty="0" smtClean="0">
                <a:solidFill>
                  <a:schemeClr val="bg1"/>
                </a:solidFill>
                <a:latin typeface="微软雅黑" panose="020B0503020204020204" pitchFamily="34" charset="-122"/>
                <a:ea typeface="微软雅黑" panose="020B0503020204020204" pitchFamily="34" charset="-122"/>
              </a:rPr>
              <a:t>任务一</a:t>
            </a:r>
            <a:endParaRPr lang="zh-CN" altLang="en-US" sz="2800" dirty="0" smtClean="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514999" y="3095383"/>
            <a:ext cx="7848872" cy="1728191"/>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800" dirty="0">
                <a:solidFill>
                  <a:schemeClr val="tx1">
                    <a:lumMod val="95000"/>
                    <a:lumOff val="5000"/>
                  </a:schemeClr>
                </a:solidFill>
                <a:latin typeface="Impact" panose="020B0806030902050204" pitchFamily="34" charset="0"/>
                <a:ea typeface="微软雅黑" panose="020B0503020204020204" pitchFamily="34" charset="-122"/>
                <a:sym typeface="+mn-ea"/>
              </a:rPr>
              <a:t>学生法律地位</a:t>
            </a:r>
            <a:endParaRPr lang="zh-CN" altLang="en-US" sz="4800" dirty="0">
              <a:solidFill>
                <a:schemeClr val="bg1"/>
              </a:solidFill>
              <a:ea typeface="微软雅黑" panose="020B0503020204020204" pitchFamily="34" charset="-122"/>
            </a:endParaRPr>
          </a:p>
        </p:txBody>
      </p:sp>
      <p:sp>
        <p:nvSpPr>
          <p:cNvPr id="12" name="矩形 11"/>
          <p:cNvSpPr/>
          <p:nvPr/>
        </p:nvSpPr>
        <p:spPr>
          <a:xfrm>
            <a:off x="4659015" y="3417450"/>
            <a:ext cx="7200800"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sp>
        <p:nvSpPr>
          <p:cNvPr id="3" name="椭圆 2"/>
          <p:cNvSpPr/>
          <p:nvPr/>
        </p:nvSpPr>
        <p:spPr>
          <a:xfrm>
            <a:off x="770583" y="1736812"/>
            <a:ext cx="3672408" cy="3672408"/>
          </a:xfrm>
          <a:prstGeom prst="ellipse">
            <a:avLst/>
          </a:prstGeom>
          <a:blipFill dpi="0" rotWithShape="1">
            <a:blip r:embed="rId1"/>
            <a:srcRect/>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8"/>
          <p:cNvSpPr txBox="1"/>
          <p:nvPr/>
        </p:nvSpPr>
        <p:spPr>
          <a:xfrm>
            <a:off x="617220" y="1364615"/>
            <a:ext cx="4210050"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一、关于学生法律地位的概念</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55" name="云形标注 6"/>
          <p:cNvSpPr>
            <a:spLocks noChangeArrowheads="1"/>
          </p:cNvSpPr>
          <p:nvPr/>
        </p:nvSpPr>
        <p:spPr bwMode="auto">
          <a:xfrm>
            <a:off x="5201187" y="2276365"/>
            <a:ext cx="5714497" cy="720080"/>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lstStyle/>
          <a:p>
            <a:pPr lvl="0"/>
            <a:r>
              <a:rPr lang="zh-CN" altLang="en-US" dirty="0" smtClean="0">
                <a:solidFill>
                  <a:srgbClr val="4F81BD"/>
                </a:solidFill>
                <a:latin typeface="微软雅黑" panose="020B0503020204020204" pitchFamily="34" charset="-122"/>
                <a:ea typeface="微软雅黑" panose="020B0503020204020204" pitchFamily="34" charset="-122"/>
              </a:rPr>
              <a:t>     </a:t>
            </a:r>
            <a:r>
              <a:rPr lang="zh-CN" altLang="en-US" sz="3600" dirty="0">
                <a:solidFill>
                  <a:srgbClr val="4F81BD"/>
                </a:solidFill>
                <a:latin typeface="微软雅黑" panose="020B0503020204020204" pitchFamily="34" charset="-122"/>
                <a:ea typeface="微软雅黑" panose="020B0503020204020204" pitchFamily="34" charset="-122"/>
              </a:rPr>
              <a:t>何为 “学生”？</a:t>
            </a:r>
            <a:endParaRPr lang="zh-CN" altLang="en-US" sz="3600" dirty="0">
              <a:solidFill>
                <a:srgbClr val="4F81BD"/>
              </a:solidFill>
              <a:latin typeface="微软雅黑" panose="020B0503020204020204" pitchFamily="34" charset="-122"/>
              <a:ea typeface="微软雅黑" panose="020B0503020204020204" pitchFamily="34" charset="-122"/>
            </a:endParaRPr>
          </a:p>
        </p:txBody>
      </p:sp>
      <p:pic>
        <p:nvPicPr>
          <p:cNvPr id="54" name="Picture 3" descr="C:\Users\user\Desktop\未标题-1 拷贝.png"/>
          <p:cNvPicPr>
            <a:picLocks noChangeAspect="1" noChangeArrowheads="1"/>
          </p:cNvPicPr>
          <p:nvPr/>
        </p:nvPicPr>
        <p:blipFill>
          <a:blip r:embed="rId1"/>
          <a:srcRect/>
          <a:stretch>
            <a:fillRect/>
          </a:stretch>
        </p:blipFill>
        <p:spPr bwMode="auto">
          <a:xfrm flipH="1">
            <a:off x="301283" y="2060848"/>
            <a:ext cx="3923810" cy="3860800"/>
          </a:xfrm>
          <a:prstGeom prst="rect">
            <a:avLst/>
          </a:prstGeom>
          <a:noFill/>
          <a:extLst>
            <a:ext uri="{909E8E84-426E-40DD-AFC4-6F175D3DCCD1}">
              <a14:hiddenFill xmlns:a14="http://schemas.microsoft.com/office/drawing/2010/main">
                <a:solidFill>
                  <a:srgbClr val="FFFFFF"/>
                </a:solidFill>
              </a14:hiddenFill>
            </a:ext>
          </a:extLst>
        </p:spPr>
      </p:pic>
      <p:cxnSp>
        <p:nvCxnSpPr>
          <p:cNvPr id="57" name="直接连接符 56"/>
          <p:cNvCxnSpPr/>
          <p:nvPr/>
        </p:nvCxnSpPr>
        <p:spPr>
          <a:xfrm>
            <a:off x="5810885" y="4204335"/>
            <a:ext cx="6049010" cy="1651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58" name="矩形 57"/>
          <p:cNvSpPr/>
          <p:nvPr/>
        </p:nvSpPr>
        <p:spPr>
          <a:xfrm>
            <a:off x="5811068" y="3716630"/>
            <a:ext cx="6297791" cy="423545"/>
          </a:xfrm>
          <a:prstGeom prst="rect">
            <a:avLst/>
          </a:prstGeom>
        </p:spPr>
        <p:txBody>
          <a:bodyPr wrap="square">
            <a:spAutoFit/>
          </a:bodyPr>
          <a:lstStyle/>
          <a:p>
            <a:pP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学生所具备的这种主体资格不是自然形成的，必须依法取得。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59" name="组合 20"/>
          <p:cNvGrpSpPr/>
          <p:nvPr/>
        </p:nvGrpSpPr>
        <p:grpSpPr>
          <a:xfrm>
            <a:off x="4983625" y="3788930"/>
            <a:ext cx="720375" cy="720000"/>
            <a:chOff x="3517604" y="1948503"/>
            <a:chExt cx="720000" cy="720000"/>
          </a:xfrm>
        </p:grpSpPr>
        <p:pic>
          <p:nvPicPr>
            <p:cNvPr id="60" name="Picture 3" descr="D:\Teliss_Tong\Copy\定期备份\工作备份\！PPT图片及版面资源\06-PPT精选插图\12-标签\png_icon_381.png"/>
            <p:cNvPicPr>
              <a:picLocks noChangeAspect="1" noChangeArrowheads="1"/>
            </p:cNvPicPr>
            <p:nvPr/>
          </p:nvPicPr>
          <p:blipFill>
            <a:blip r:embed="rId2"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28"/>
            <p:cNvSpPr txBox="1"/>
            <p:nvPr/>
          </p:nvSpPr>
          <p:spPr>
            <a:xfrm>
              <a:off x="3697092" y="1948503"/>
              <a:ext cx="301529" cy="707886"/>
            </a:xfrm>
            <a:prstGeom prst="rect">
              <a:avLst/>
            </a:prstGeom>
            <a:noFill/>
          </p:spPr>
          <p:txBody>
            <a:bodyPr wrap="none" rtlCol="0">
              <a:spAutoFit/>
            </a:bodyPr>
            <a:lstStyle/>
            <a:p>
              <a:pPr algn="ctr"/>
              <a:r>
                <a:rPr lang="en-US" altLang="zh-CN" sz="4000" dirty="0" smtClean="0">
                  <a:solidFill>
                    <a:prstClr val="white"/>
                  </a:solidFill>
                  <a:latin typeface="Broadway" pitchFamily="82" charset="0"/>
                  <a:ea typeface="微软雅黑" panose="020B0503020204020204" pitchFamily="34" charset="-122"/>
                </a:rPr>
                <a:t>1</a:t>
              </a:r>
              <a:endParaRPr lang="zh-CN" altLang="en-US" sz="4000" dirty="0">
                <a:solidFill>
                  <a:prstClr val="white"/>
                </a:solidFill>
                <a:latin typeface="Broadway" pitchFamily="82" charset="0"/>
                <a:ea typeface="微软雅黑" panose="020B0503020204020204" pitchFamily="34" charset="-122"/>
              </a:endParaRPr>
            </a:p>
          </p:txBody>
        </p:sp>
      </p:grpSp>
      <p:cxnSp>
        <p:nvCxnSpPr>
          <p:cNvPr id="62" name="直接连接符 61"/>
          <p:cNvCxnSpPr/>
          <p:nvPr/>
        </p:nvCxnSpPr>
        <p:spPr>
          <a:xfrm flipV="1">
            <a:off x="5810885" y="5445125"/>
            <a:ext cx="5400675" cy="13970"/>
          </a:xfrm>
          <a:prstGeom prst="line">
            <a:avLst/>
          </a:prstGeom>
          <a:ln>
            <a:solidFill>
              <a:srgbClr val="FC6204"/>
            </a:solidFill>
            <a:prstDash val="sysDash"/>
            <a:headEnd type="oval"/>
            <a:tailEnd type="oval"/>
          </a:ln>
        </p:spPr>
        <p:style>
          <a:lnRef idx="1">
            <a:schemeClr val="accent5"/>
          </a:lnRef>
          <a:fillRef idx="0">
            <a:schemeClr val="accent5"/>
          </a:fillRef>
          <a:effectRef idx="0">
            <a:schemeClr val="accent5"/>
          </a:effectRef>
          <a:fontRef idx="minor">
            <a:schemeClr val="tx1"/>
          </a:fontRef>
        </p:style>
      </p:cxnSp>
      <p:sp>
        <p:nvSpPr>
          <p:cNvPr id="63" name="矩形 62"/>
          <p:cNvSpPr/>
          <p:nvPr/>
        </p:nvSpPr>
        <p:spPr>
          <a:xfrm>
            <a:off x="5810680" y="5012738"/>
            <a:ext cx="6297791" cy="423545"/>
          </a:xfrm>
          <a:prstGeom prst="rect">
            <a:avLst/>
          </a:prstGeom>
        </p:spPr>
        <p:txBody>
          <a:bodyPr wrap="square">
            <a:spAutoFit/>
          </a:bodyPr>
          <a:lstStyle/>
          <a:p>
            <a:pPr>
              <a:lnSpc>
                <a:spcPct val="12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学生的法律地位具有稳定性与灵活多变性的二元特征。</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64" name="组合 20"/>
          <p:cNvGrpSpPr/>
          <p:nvPr/>
        </p:nvGrpSpPr>
        <p:grpSpPr>
          <a:xfrm>
            <a:off x="4983872" y="5012648"/>
            <a:ext cx="720375" cy="720000"/>
            <a:chOff x="3517604" y="1948503"/>
            <a:chExt cx="720000" cy="720000"/>
          </a:xfrm>
        </p:grpSpPr>
        <p:pic>
          <p:nvPicPr>
            <p:cNvPr id="65" name="Picture 3" descr="D:\Teliss_Tong\Copy\定期备份\工作备份\！PPT图片及版面资源\06-PPT精选插图\12-标签\png_icon_381.png"/>
            <p:cNvPicPr>
              <a:picLocks noChangeAspect="1" noChangeArrowheads="1"/>
            </p:cNvPicPr>
            <p:nvPr/>
          </p:nvPicPr>
          <p:blipFill>
            <a:blip r:embed="rId2" cstate="screen"/>
            <a:srcRect/>
            <a:stretch>
              <a:fillRect/>
            </a:stretch>
          </p:blipFill>
          <p:spPr bwMode="auto">
            <a:xfrm>
              <a:off x="3517604" y="1948503"/>
              <a:ext cx="720000" cy="720000"/>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28"/>
            <p:cNvSpPr txBox="1"/>
            <p:nvPr/>
          </p:nvSpPr>
          <p:spPr>
            <a:xfrm>
              <a:off x="3589746" y="1948503"/>
              <a:ext cx="516219" cy="707886"/>
            </a:xfrm>
            <a:prstGeom prst="rect">
              <a:avLst/>
            </a:prstGeom>
            <a:noFill/>
          </p:spPr>
          <p:txBody>
            <a:bodyPr wrap="none" rtlCol="0">
              <a:spAutoFit/>
            </a:bodyPr>
            <a:lstStyle/>
            <a:p>
              <a:pPr algn="ctr"/>
              <a:r>
                <a:rPr lang="en-US" altLang="zh-CN" sz="4000" dirty="0" smtClean="0">
                  <a:solidFill>
                    <a:prstClr val="white"/>
                  </a:solidFill>
                  <a:latin typeface="Broadway" pitchFamily="82" charset="0"/>
                  <a:ea typeface="微软雅黑" panose="020B0503020204020204" pitchFamily="34" charset="-122"/>
                </a:rPr>
                <a:t>2</a:t>
              </a:r>
              <a:endParaRPr lang="zh-CN" altLang="en-US" sz="4000" dirty="0">
                <a:solidFill>
                  <a:prstClr val="white"/>
                </a:solidFill>
                <a:latin typeface="Broadway" pitchFamily="82" charset="0"/>
                <a:ea typeface="微软雅黑" panose="020B0503020204020204" pitchFamily="34" charset="-122"/>
              </a:endParaRPr>
            </a:p>
          </p:txBody>
        </p:sp>
      </p:grpSp>
      <p:grpSp>
        <p:nvGrpSpPr>
          <p:cNvPr id="76" name="组合 1"/>
          <p:cNvGrpSpPr/>
          <p:nvPr/>
        </p:nvGrpSpPr>
        <p:grpSpPr>
          <a:xfrm>
            <a:off x="741160" y="5453456"/>
            <a:ext cx="3355264" cy="533391"/>
            <a:chOff x="2808194" y="4286692"/>
            <a:chExt cx="1658270" cy="605117"/>
          </a:xfrm>
          <a:solidFill>
            <a:schemeClr val="accent5">
              <a:lumMod val="75000"/>
            </a:schemeClr>
          </a:solidFill>
        </p:grpSpPr>
        <p:sp>
          <p:nvSpPr>
            <p:cNvPr id="77" name="圆角矩形 76"/>
            <p:cNvSpPr/>
            <p:nvPr/>
          </p:nvSpPr>
          <p:spPr>
            <a:xfrm>
              <a:off x="2808194" y="4286692"/>
              <a:ext cx="1658270" cy="605117"/>
            </a:xfrm>
            <a:prstGeom prst="roundRect">
              <a:avLst>
                <a:gd name="adj" fmla="val 8590"/>
              </a:avLst>
            </a:prstGeom>
            <a:solidFill>
              <a:schemeClr val="accent1">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178630" y="4327441"/>
              <a:ext cx="904474" cy="522282"/>
            </a:xfrm>
            <a:prstGeom prst="rect">
              <a:avLst/>
            </a:prstGeom>
            <a:noFill/>
          </p:spPr>
          <p:txBody>
            <a:bodyPr wrap="none">
              <a:spAutoFit/>
            </a:bodyPr>
            <a:lstStyle/>
            <a:p>
              <a:pPr indent="0" algn="dist"/>
              <a:r>
                <a:rPr lang="zh-CN" altLang="en-US" sz="2400" b="1" dirty="0">
                  <a:solidFill>
                    <a:schemeClr val="bg1"/>
                  </a:solidFill>
                  <a:latin typeface="微软雅黑" panose="020B0503020204020204" pitchFamily="34" charset="-122"/>
                  <a:ea typeface="微软雅黑" panose="020B0503020204020204" pitchFamily="34" charset="-122"/>
                </a:rPr>
                <a:t>明</a:t>
              </a:r>
              <a:r>
                <a:rPr lang="en-US" altLang="zh-CN" sz="2400" b="1" dirty="0">
                  <a:solidFill>
                    <a:schemeClr val="bg1"/>
                  </a:solidFill>
                  <a:latin typeface="微软雅黑" panose="020B0503020204020204" pitchFamily="34" charset="-122"/>
                  <a:ea typeface="微软雅黑" panose="020B0503020204020204" pitchFamily="34" charset="-122"/>
                </a:rPr>
                <a:t>  </a:t>
              </a:r>
              <a:r>
                <a:rPr lang="zh-CN" altLang="en-US" sz="2400" b="1" dirty="0">
                  <a:solidFill>
                    <a:schemeClr val="bg1"/>
                  </a:solidFill>
                  <a:latin typeface="微软雅黑" panose="020B0503020204020204" pitchFamily="34" charset="-122"/>
                  <a:ea typeface="微软雅黑" panose="020B0503020204020204" pitchFamily="34" charset="-122"/>
                </a:rPr>
                <a:t>确</a:t>
              </a:r>
              <a:r>
                <a:rPr lang="en-US" altLang="zh-CN" sz="2400" b="1" dirty="0">
                  <a:solidFill>
                    <a:schemeClr val="bg1"/>
                  </a:solidFill>
                  <a:latin typeface="微软雅黑" panose="020B0503020204020204" pitchFamily="34" charset="-122"/>
                  <a:ea typeface="微软雅黑" panose="020B0503020204020204" pitchFamily="34" charset="-122"/>
                </a:rPr>
                <a:t>  2  </a:t>
              </a:r>
              <a:r>
                <a:rPr lang="zh-CN" altLang="en-US" sz="2400" b="1" dirty="0">
                  <a:solidFill>
                    <a:schemeClr val="bg1"/>
                  </a:solidFill>
                  <a:latin typeface="微软雅黑" panose="020B0503020204020204" pitchFamily="34" charset="-122"/>
                  <a:ea typeface="微软雅黑" panose="020B0503020204020204" pitchFamily="34" charset="-122"/>
                </a:rPr>
                <a:t>点</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grpSp>
      <p:pic>
        <p:nvPicPr>
          <p:cNvPr id="15" name="图片 14"/>
          <p:cNvPicPr>
            <a:picLocks noChangeAspect="1"/>
          </p:cNvPicPr>
          <p:nvPr/>
        </p:nvPicPr>
        <p:blipFill>
          <a:blip r:embed="rId3"/>
          <a:stretch>
            <a:fillRect/>
          </a:stretch>
        </p:blipFill>
        <p:spPr>
          <a:xfrm>
            <a:off x="243205"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642620" y="980440"/>
            <a:ext cx="6363335"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二、我国法律对学生法律地位的双重界定</a:t>
            </a:r>
            <a:endParaRPr lang="zh-CN" altLang="en-US" sz="2200" dirty="0">
              <a:solidFill>
                <a:srgbClr val="5F5E5C"/>
              </a:solidFill>
              <a:latin typeface="微软雅黑" panose="020B0503020204020204" pitchFamily="34" charset="-122"/>
              <a:ea typeface="微软雅黑" panose="020B0503020204020204" pitchFamily="34" charset="-122"/>
            </a:endParaRPr>
          </a:p>
        </p:txBody>
      </p:sp>
      <p:pic>
        <p:nvPicPr>
          <p:cNvPr id="31" name="图片 30"/>
          <p:cNvPicPr>
            <a:picLocks noChangeAspect="1"/>
          </p:cNvPicPr>
          <p:nvPr/>
        </p:nvPicPr>
        <p:blipFill>
          <a:blip r:embed="rId1"/>
          <a:stretch>
            <a:fillRect/>
          </a:stretch>
        </p:blipFill>
        <p:spPr>
          <a:xfrm>
            <a:off x="226695"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1" name="AutoShape 57"/>
          <p:cNvSpPr>
            <a:spLocks noChangeArrowheads="1"/>
          </p:cNvSpPr>
          <p:nvPr/>
        </p:nvSpPr>
        <p:spPr bwMode="auto">
          <a:xfrm flipH="1">
            <a:off x="842645" y="1773555"/>
            <a:ext cx="5892165" cy="762635"/>
          </a:xfrm>
          <a:prstGeom prst="roundRect">
            <a:avLst>
              <a:gd name="adj" fmla="val 8676"/>
            </a:avLst>
          </a:prstGeom>
          <a:solidFill>
            <a:schemeClr val="tx2">
              <a:lumMod val="40000"/>
              <a:lumOff val="60000"/>
            </a:schemeClr>
          </a:solidFill>
          <a:ln w="25400" cap="flat" cmpd="sng" algn="ctr">
            <a:noFill/>
            <a:prstDash val="solid"/>
          </a:ln>
          <a:effectLst/>
        </p:spPr>
        <p:txBody>
          <a:bodyPr anchor="ctr"/>
          <a:p>
            <a:pPr algn="l"/>
            <a:r>
              <a:rPr lang="zh-CN" altLang="en-US" sz="2400" kern="0">
                <a:solidFill>
                  <a:sysClr val="window" lastClr="FFFFFF"/>
                </a:solidFill>
                <a:latin typeface="Franklin Gothic Medium" panose="020B0603020102020204"/>
                <a:ea typeface="微软雅黑" panose="020B0503020204020204" pitchFamily="34" charset="-122"/>
              </a:rPr>
              <a:t>1、宪法层面的学生法律地位：公民</a:t>
            </a:r>
            <a:endParaRPr lang="zh-CN" altLang="en-US" sz="2400" kern="0">
              <a:solidFill>
                <a:sysClr val="window" lastClr="FFFFFF"/>
              </a:solidFill>
              <a:latin typeface="Franklin Gothic Medium" panose="020B0603020102020204"/>
              <a:ea typeface="微软雅黑" panose="020B0503020204020204" pitchFamily="34" charset="-122"/>
            </a:endParaRPr>
          </a:p>
        </p:txBody>
      </p:sp>
      <p:sp>
        <p:nvSpPr>
          <p:cNvPr id="55" name="云形标注 6"/>
          <p:cNvSpPr>
            <a:spLocks noChangeArrowheads="1"/>
          </p:cNvSpPr>
          <p:nvPr/>
        </p:nvSpPr>
        <p:spPr bwMode="auto">
          <a:xfrm>
            <a:off x="842645" y="2880360"/>
            <a:ext cx="10429240" cy="1109345"/>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p>
            <a:pPr lvl="0">
              <a:lnSpc>
                <a:spcPct val="150000"/>
              </a:lnSpc>
            </a:pPr>
            <a:r>
              <a:rPr lang="zh-CN" altLang="en-US" sz="900" dirty="0" smtClean="0">
                <a:solidFill>
                  <a:srgbClr val="4F81BD"/>
                </a:solidFill>
                <a:latin typeface="微软雅黑" panose="020B0503020204020204" pitchFamily="34" charset="-122"/>
                <a:ea typeface="微软雅黑" panose="020B0503020204020204" pitchFamily="34" charset="-122"/>
              </a:rPr>
              <a:t>     </a:t>
            </a:r>
            <a:r>
              <a:rPr lang="zh-CN" altLang="en-US" dirty="0">
                <a:solidFill>
                  <a:srgbClr val="4F81BD"/>
                </a:solidFill>
                <a:latin typeface="微软雅黑" panose="020B0503020204020204" pitchFamily="34" charset="-122"/>
                <a:ea typeface="微软雅黑" panose="020B0503020204020204" pitchFamily="34" charset="-122"/>
              </a:rPr>
              <a:t>一方面，作为“对国家机关及其各类组织在适用法律上构成的宪法限制”，是建立在禁止歧视的基础上的，而大力强调学生公民社会的主体性，显然有助于凡是教育领域对学生的歧视。</a:t>
            </a:r>
            <a:endParaRPr lang="zh-CN" altLang="en-US" dirty="0">
              <a:solidFill>
                <a:srgbClr val="4F81BD"/>
              </a:solidFill>
              <a:latin typeface="微软雅黑" panose="020B0503020204020204" pitchFamily="34" charset="-122"/>
              <a:ea typeface="微软雅黑" panose="020B0503020204020204" pitchFamily="34" charset="-122"/>
            </a:endParaRPr>
          </a:p>
        </p:txBody>
      </p:sp>
      <p:sp>
        <p:nvSpPr>
          <p:cNvPr id="4" name="云形标注 6"/>
          <p:cNvSpPr>
            <a:spLocks noChangeArrowheads="1"/>
          </p:cNvSpPr>
          <p:nvPr/>
        </p:nvSpPr>
        <p:spPr bwMode="auto">
          <a:xfrm>
            <a:off x="842645" y="4333875"/>
            <a:ext cx="10429240" cy="1606550"/>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p>
            <a:pPr lvl="0">
              <a:lnSpc>
                <a:spcPct val="150000"/>
              </a:lnSpc>
            </a:pPr>
            <a:r>
              <a:rPr lang="zh-CN" altLang="en-US" dirty="0">
                <a:solidFill>
                  <a:srgbClr val="4F81BD"/>
                </a:solidFill>
                <a:latin typeface="微软雅黑" panose="020B0503020204020204" pitchFamily="34" charset="-122"/>
                <a:ea typeface="微软雅黑" panose="020B0503020204020204" pitchFamily="34" charset="-122"/>
              </a:rPr>
              <a:t>另一方面，公民的内涵随着社会的进步和发展不断丰富和深化，并推动着公民基本的政治权利和社会权利的发展。特别是在全面推进依法治国的时候，强调与认同对学生作为公民的地位可以帮助学生更早、更清楚地了解认识知法、懂法、守法的主体意识与规范意识。</a:t>
            </a:r>
            <a:endParaRPr lang="zh-CN" altLang="en-US" dirty="0">
              <a:solidFill>
                <a:srgbClr val="4F81BD"/>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26695" y="188595"/>
            <a:ext cx="4958715" cy="428625"/>
          </a:xfrm>
          <a:prstGeom prst="rect">
            <a:avLst/>
          </a:prstGeom>
        </p:spPr>
      </p:pic>
      <p:sp>
        <p:nvSpPr>
          <p:cNvPr id="17" name="文本框 16"/>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9" name="TextBox 8"/>
          <p:cNvSpPr txBox="1"/>
          <p:nvPr/>
        </p:nvSpPr>
        <p:spPr>
          <a:xfrm>
            <a:off x="642620" y="980440"/>
            <a:ext cx="6363335" cy="429895"/>
          </a:xfrm>
          <a:prstGeom prst="rect">
            <a:avLst/>
          </a:prstGeom>
          <a:noFill/>
        </p:spPr>
        <p:txBody>
          <a:bodyPr wrap="square" rtlCol="0">
            <a:spAutoFit/>
          </a:bodyPr>
          <a:p>
            <a:r>
              <a:rPr lang="zh-CN" altLang="en-US" sz="2200" dirty="0">
                <a:solidFill>
                  <a:srgbClr val="5F5E5C"/>
                </a:solidFill>
                <a:latin typeface="微软雅黑" panose="020B0503020204020204" pitchFamily="34" charset="-122"/>
                <a:ea typeface="微软雅黑" panose="020B0503020204020204" pitchFamily="34" charset="-122"/>
              </a:rPr>
              <a:t>二、我国法律对学生法律地位的双重界定</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21" name="AutoShape 57"/>
          <p:cNvSpPr>
            <a:spLocks noChangeArrowheads="1"/>
          </p:cNvSpPr>
          <p:nvPr/>
        </p:nvSpPr>
        <p:spPr bwMode="auto">
          <a:xfrm flipH="1">
            <a:off x="842645" y="1773555"/>
            <a:ext cx="5892165" cy="762635"/>
          </a:xfrm>
          <a:prstGeom prst="roundRect">
            <a:avLst>
              <a:gd name="adj" fmla="val 8676"/>
            </a:avLst>
          </a:prstGeom>
          <a:solidFill>
            <a:schemeClr val="tx2">
              <a:lumMod val="40000"/>
              <a:lumOff val="60000"/>
            </a:schemeClr>
          </a:solidFill>
          <a:ln w="25400" cap="flat" cmpd="sng" algn="ctr">
            <a:noFill/>
            <a:prstDash val="solid"/>
          </a:ln>
          <a:effectLst/>
        </p:spPr>
        <p:txBody>
          <a:bodyPr anchor="ctr"/>
          <a:p>
            <a:pPr algn="l"/>
            <a:r>
              <a:rPr lang="zh-CN" altLang="en-US" sz="2400" kern="0">
                <a:solidFill>
                  <a:sysClr val="window" lastClr="FFFFFF"/>
                </a:solidFill>
                <a:latin typeface="Franklin Gothic Medium" panose="020B0603020102020204"/>
                <a:ea typeface="微软雅黑" panose="020B0503020204020204" pitchFamily="34" charset="-122"/>
              </a:rPr>
              <a:t>2、教育法层面的学生法律地位：受教育者</a:t>
            </a:r>
            <a:endParaRPr lang="zh-CN" altLang="en-US" sz="2400" kern="0">
              <a:solidFill>
                <a:sysClr val="window" lastClr="FFFFFF"/>
              </a:solidFill>
              <a:latin typeface="Franklin Gothic Medium" panose="020B0603020102020204"/>
              <a:ea typeface="微软雅黑" panose="020B0503020204020204" pitchFamily="34" charset="-122"/>
            </a:endParaRPr>
          </a:p>
        </p:txBody>
      </p:sp>
      <p:sp>
        <p:nvSpPr>
          <p:cNvPr id="20" name="云形标注 6"/>
          <p:cNvSpPr>
            <a:spLocks noChangeArrowheads="1"/>
          </p:cNvSpPr>
          <p:nvPr/>
        </p:nvSpPr>
        <p:spPr bwMode="auto">
          <a:xfrm>
            <a:off x="842645" y="2880360"/>
            <a:ext cx="10429240" cy="740410"/>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p>
            <a:pPr lvl="0">
              <a:lnSpc>
                <a:spcPct val="150000"/>
              </a:lnSpc>
            </a:pPr>
            <a:r>
              <a:rPr lang="zh-CN" altLang="en-US" dirty="0">
                <a:solidFill>
                  <a:srgbClr val="4F81BD"/>
                </a:solidFill>
                <a:latin typeface="微软雅黑" panose="020B0503020204020204" pitchFamily="34" charset="-122"/>
                <a:ea typeface="微软雅黑" panose="020B0503020204020204" pitchFamily="34" charset="-122"/>
              </a:rPr>
              <a:t>一方面，这些规定反映了 受教育者 的主观地位。</a:t>
            </a:r>
            <a:endParaRPr lang="zh-CN" altLang="en-US" dirty="0">
              <a:solidFill>
                <a:srgbClr val="4F81BD"/>
              </a:solidFill>
              <a:latin typeface="微软雅黑" panose="020B0503020204020204" pitchFamily="34" charset="-122"/>
              <a:ea typeface="微软雅黑" panose="020B0503020204020204" pitchFamily="34" charset="-122"/>
            </a:endParaRPr>
          </a:p>
        </p:txBody>
      </p:sp>
      <p:sp>
        <p:nvSpPr>
          <p:cNvPr id="22" name="云形标注 6"/>
          <p:cNvSpPr>
            <a:spLocks noChangeArrowheads="1"/>
          </p:cNvSpPr>
          <p:nvPr/>
        </p:nvSpPr>
        <p:spPr bwMode="auto">
          <a:xfrm>
            <a:off x="842645" y="4333875"/>
            <a:ext cx="10429240" cy="1129665"/>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p>
            <a:pPr lvl="0">
              <a:lnSpc>
                <a:spcPct val="150000"/>
              </a:lnSpc>
            </a:pPr>
            <a:r>
              <a:rPr lang="zh-CN" altLang="en-US" dirty="0">
                <a:solidFill>
                  <a:srgbClr val="4F81BD"/>
                </a:solidFill>
                <a:latin typeface="微软雅黑" panose="020B0503020204020204" pitchFamily="34" charset="-122"/>
                <a:ea typeface="微软雅黑" panose="020B0503020204020204" pitchFamily="34" charset="-122"/>
              </a:rPr>
              <a:t>另一方面，法律条款的措辞强调了 学习者 和 受教育权 的不可分割的统一。换句话说，对 受教育者 的法律地位的理解不可避免地受到对 受教育权 的解释的影响。</a:t>
            </a:r>
            <a:endParaRPr lang="zh-CN" altLang="en-US" dirty="0">
              <a:solidFill>
                <a:srgbClr val="4F81BD"/>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523875" y="980440"/>
            <a:ext cx="5341620" cy="429895"/>
          </a:xfrm>
          <a:prstGeom prst="rect">
            <a:avLst/>
          </a:prstGeom>
          <a:noFill/>
        </p:spPr>
        <p:txBody>
          <a:bodyPr wrap="square" rtlCol="0">
            <a:spAutoFit/>
          </a:bodyPr>
          <a:lstStyle/>
          <a:p>
            <a:r>
              <a:rPr lang="zh-CN" altLang="en-US" sz="2200" dirty="0">
                <a:solidFill>
                  <a:srgbClr val="5F5E5C"/>
                </a:solidFill>
                <a:latin typeface="微软雅黑" panose="020B0503020204020204" pitchFamily="34" charset="-122"/>
                <a:ea typeface="微软雅黑" panose="020B0503020204020204" pitchFamily="34" charset="-122"/>
              </a:rPr>
              <a:t>三、学生在不同法律关系中的法律地位</a:t>
            </a:r>
            <a:endParaRPr lang="zh-CN" altLang="en-US" sz="2200" dirty="0">
              <a:solidFill>
                <a:srgbClr val="5F5E5C"/>
              </a:solidFill>
              <a:latin typeface="微软雅黑" panose="020B0503020204020204" pitchFamily="34" charset="-122"/>
              <a:ea typeface="微软雅黑" panose="020B0503020204020204" pitchFamily="34" charset="-122"/>
            </a:endParaRPr>
          </a:p>
        </p:txBody>
      </p:sp>
      <p:sp>
        <p:nvSpPr>
          <p:cNvPr id="21" name="AutoShape 57"/>
          <p:cNvSpPr>
            <a:spLocks noChangeArrowheads="1"/>
          </p:cNvSpPr>
          <p:nvPr/>
        </p:nvSpPr>
        <p:spPr bwMode="auto">
          <a:xfrm flipH="1">
            <a:off x="6276340" y="2181860"/>
            <a:ext cx="2707640" cy="923290"/>
          </a:xfrm>
          <a:prstGeom prst="roundRect">
            <a:avLst>
              <a:gd name="adj" fmla="val 8676"/>
            </a:avLst>
          </a:prstGeom>
          <a:solidFill>
            <a:schemeClr val="tx2">
              <a:lumMod val="40000"/>
              <a:lumOff val="60000"/>
            </a:schemeClr>
          </a:solidFill>
          <a:ln w="25400" cap="flat" cmpd="sng" algn="ctr">
            <a:noFill/>
            <a:prstDash val="solid"/>
          </a:ln>
          <a:effectLst/>
        </p:spPr>
        <p:txBody>
          <a:bodyPr anchor="ctr"/>
          <a:lstStyle/>
          <a:p>
            <a:pPr algn="ctr"/>
            <a:endParaRPr lang="zh-CN" altLang="en-US" kern="0">
              <a:solidFill>
                <a:sysClr val="window" lastClr="FFFFFF"/>
              </a:solidFill>
              <a:latin typeface="Franklin Gothic Medium" panose="020B0603020102020204"/>
              <a:ea typeface="微软雅黑" panose="020B0503020204020204" pitchFamily="34" charset="-122"/>
            </a:endParaRPr>
          </a:p>
        </p:txBody>
      </p:sp>
      <p:sp>
        <p:nvSpPr>
          <p:cNvPr id="28" name="AutoShape 64"/>
          <p:cNvSpPr>
            <a:spLocks noChangeArrowheads="1"/>
          </p:cNvSpPr>
          <p:nvPr/>
        </p:nvSpPr>
        <p:spPr bwMode="auto">
          <a:xfrm flipH="1">
            <a:off x="6276340" y="3451860"/>
            <a:ext cx="2707640" cy="897255"/>
          </a:xfrm>
          <a:prstGeom prst="roundRect">
            <a:avLst>
              <a:gd name="adj" fmla="val 7718"/>
            </a:avLst>
          </a:prstGeom>
          <a:solidFill>
            <a:srgbClr val="DB9B99"/>
          </a:solidFill>
          <a:ln w="25400" cap="flat" cmpd="sng" algn="ctr">
            <a:noFill/>
            <a:prstDash val="solid"/>
          </a:ln>
          <a:effectLst/>
        </p:spPr>
        <p:txBody>
          <a:bodyPr anchor="ctr"/>
          <a:lstStyle/>
          <a:p>
            <a:pPr algn="ctr"/>
            <a:endParaRPr lang="zh-CN" altLang="en-US" kern="0">
              <a:solidFill>
                <a:sysClr val="window" lastClr="FFFFFF"/>
              </a:solidFill>
              <a:latin typeface="Franklin Gothic Medium" panose="020B0603020102020204"/>
              <a:ea typeface="微软雅黑" panose="020B0503020204020204" pitchFamily="34" charset="-122"/>
            </a:endParaRPr>
          </a:p>
        </p:txBody>
      </p:sp>
      <p:sp>
        <p:nvSpPr>
          <p:cNvPr id="31" name="AutoShape 67"/>
          <p:cNvSpPr>
            <a:spLocks noChangeArrowheads="1"/>
          </p:cNvSpPr>
          <p:nvPr/>
        </p:nvSpPr>
        <p:spPr bwMode="auto">
          <a:xfrm flipH="1">
            <a:off x="6315075" y="4725035"/>
            <a:ext cx="2708275" cy="922020"/>
          </a:xfrm>
          <a:prstGeom prst="roundRect">
            <a:avLst>
              <a:gd name="adj" fmla="val 7718"/>
            </a:avLst>
          </a:prstGeom>
          <a:solidFill>
            <a:srgbClr val="4BACC6">
              <a:lumMod val="75000"/>
            </a:srgbClr>
          </a:solidFill>
          <a:ln w="25400" cap="flat" cmpd="sng" algn="ctr">
            <a:noFill/>
            <a:prstDash val="solid"/>
          </a:ln>
          <a:effectLst/>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kern="0">
              <a:solidFill>
                <a:sysClr val="window" lastClr="FFFFFF"/>
              </a:solidFill>
              <a:latin typeface="Franklin Gothic Medium" panose="020B0603020102020204"/>
              <a:ea typeface="微软雅黑" panose="020B0503020204020204" pitchFamily="34" charset="-122"/>
            </a:endParaRPr>
          </a:p>
        </p:txBody>
      </p:sp>
      <p:sp>
        <p:nvSpPr>
          <p:cNvPr id="51" name="Rectangle 71"/>
          <p:cNvSpPr>
            <a:spLocks noChangeArrowheads="1"/>
          </p:cNvSpPr>
          <p:nvPr/>
        </p:nvSpPr>
        <p:spPr bwMode="auto">
          <a:xfrm>
            <a:off x="6459220" y="2211705"/>
            <a:ext cx="2368550" cy="81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1、完全、限制无民事行为能力人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Rectangle 73"/>
          <p:cNvSpPr>
            <a:spLocks noChangeArrowheads="1"/>
          </p:cNvSpPr>
          <p:nvPr/>
        </p:nvSpPr>
        <p:spPr bwMode="auto">
          <a:xfrm>
            <a:off x="6530975" y="3550285"/>
            <a:ext cx="2182495" cy="662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2、合同当事人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4" name="Rectangle 74"/>
          <p:cNvSpPr>
            <a:spLocks noChangeArrowheads="1"/>
          </p:cNvSpPr>
          <p:nvPr/>
        </p:nvSpPr>
        <p:spPr bwMode="auto">
          <a:xfrm>
            <a:off x="6387465" y="4796790"/>
            <a:ext cx="2515870" cy="81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zh-CN" altLang="en-US" b="1" dirty="0">
                <a:solidFill>
                  <a:schemeClr val="bg1"/>
                </a:solidFill>
                <a:latin typeface="微软雅黑" panose="020B0503020204020204" pitchFamily="34" charset="-122"/>
                <a:ea typeface="微软雅黑" panose="020B0503020204020204" pitchFamily="34" charset="-122"/>
              </a:rPr>
              <a:t>3、侵权人或被侵权人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887952" y="1772589"/>
            <a:ext cx="4031873" cy="491490"/>
          </a:xfrm>
          <a:prstGeom prst="rect">
            <a:avLst/>
          </a:prstGeom>
          <a:noFill/>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rPr>
              <a:t>（一）民事法律地位：自然人</a:t>
            </a:r>
            <a:endParaRPr lang="zh-CN" altLang="en-US" sz="2000" b="1" dirty="0">
              <a:solidFill>
                <a:srgbClr val="5F5E5C"/>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922780" y="2826385"/>
            <a:ext cx="2298065" cy="2820670"/>
          </a:xfrm>
          <a:prstGeom prst="rect">
            <a:avLst/>
          </a:prstGeom>
        </p:spPr>
      </p:pic>
      <p:pic>
        <p:nvPicPr>
          <p:cNvPr id="15" name="图片 14"/>
          <p:cNvPicPr>
            <a:picLocks noChangeAspect="1"/>
          </p:cNvPicPr>
          <p:nvPr/>
        </p:nvPicPr>
        <p:blipFill>
          <a:blip r:embed="rId2"/>
          <a:stretch>
            <a:fillRect/>
          </a:stretch>
        </p:blipFill>
        <p:spPr>
          <a:xfrm>
            <a:off x="226695" y="188595"/>
            <a:ext cx="4958715" cy="428625"/>
          </a:xfrm>
          <a:prstGeom prst="rect">
            <a:avLst/>
          </a:prstGeom>
        </p:spPr>
      </p:pic>
      <p:sp>
        <p:nvSpPr>
          <p:cNvPr id="4" name="文本框 3"/>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a:blip r:embed="rId1">
            <a:extLst>
              <a:ext uri="{BEBA8EAE-BF5A-486C-A8C5-ECC9F3942E4B}">
                <a14:imgProps xmlns:a14="http://schemas.microsoft.com/office/drawing/2010/main">
                  <a14:imgLayer r:embed="rId2">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flipH="1">
            <a:off x="266527" y="5767770"/>
            <a:ext cx="11726514" cy="490749"/>
          </a:xfrm>
          <a:prstGeom prst="rect">
            <a:avLst/>
          </a:prstGeom>
          <a:solidFill>
            <a:schemeClr val="bg1">
              <a:alpha val="43000"/>
            </a:schemeClr>
          </a:solidFill>
        </p:spPr>
      </p:pic>
      <p:sp>
        <p:nvSpPr>
          <p:cNvPr id="22" name="矩形 27"/>
          <p:cNvSpPr>
            <a:spLocks noChangeArrowheads="1"/>
          </p:cNvSpPr>
          <p:nvPr/>
        </p:nvSpPr>
        <p:spPr bwMode="auto">
          <a:xfrm>
            <a:off x="1010611" y="1268760"/>
            <a:ext cx="4031873" cy="4914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sym typeface="Impact" panose="020B0806030902050204" pitchFamily="34" charset="0"/>
              </a:rPr>
              <a:t>（二）行政法律地位：行政相对人</a:t>
            </a:r>
            <a:endParaRPr lang="zh-CN" altLang="en-US" sz="2000" b="1" dirty="0">
              <a:solidFill>
                <a:srgbClr val="5F5E5C"/>
              </a:solidFill>
              <a:latin typeface="微软雅黑" panose="020B0503020204020204" pitchFamily="34" charset="-122"/>
              <a:ea typeface="微软雅黑" panose="020B0503020204020204" pitchFamily="34" charset="-122"/>
              <a:sym typeface="Impact" panose="020B0806030902050204" pitchFamily="34" charset="0"/>
            </a:endParaRPr>
          </a:p>
        </p:txBody>
      </p:sp>
      <p:sp>
        <p:nvSpPr>
          <p:cNvPr id="23" name="等腰三角形 28"/>
          <p:cNvSpPr>
            <a:spLocks noChangeArrowheads="1"/>
          </p:cNvSpPr>
          <p:nvPr/>
        </p:nvSpPr>
        <p:spPr bwMode="auto">
          <a:xfrm rot="5400000">
            <a:off x="728408" y="1332648"/>
            <a:ext cx="278026" cy="364667"/>
          </a:xfrm>
          <a:prstGeom prst="triangle">
            <a:avLst>
              <a:gd name="adj" fmla="val 50000"/>
            </a:avLst>
          </a:prstGeom>
          <a:solidFill>
            <a:schemeClr val="bg1">
              <a:lumMod val="85000"/>
            </a:schemeClr>
          </a:solidFill>
          <a:ln w="25400" cap="flat" cmpd="sng" algn="ctr">
            <a:noFill/>
            <a:prstDash val="solid"/>
          </a:ln>
          <a:effectLst/>
        </p:spPr>
        <p:txBody>
          <a:bodyPr anchor="ctr"/>
          <a:lstStyle/>
          <a:p>
            <a:pPr algn="ctr"/>
            <a:endParaRPr lang="zh-CN" altLang="zh-CN" kern="0">
              <a:solidFill>
                <a:sysClr val="window" lastClr="FFFFFF"/>
              </a:solidFill>
              <a:latin typeface="Franklin Gothic Medium" panose="020B0603020102020204"/>
              <a:ea typeface="微软雅黑" panose="020B0503020204020204" pitchFamily="34" charset="-122"/>
              <a:sym typeface="微软雅黑" panose="020B0503020204020204" pitchFamily="34" charset="-122"/>
            </a:endParaRPr>
          </a:p>
        </p:txBody>
      </p:sp>
      <p:grpSp>
        <p:nvGrpSpPr>
          <p:cNvPr id="24" name="Group 5"/>
          <p:cNvGrpSpPr/>
          <p:nvPr/>
        </p:nvGrpSpPr>
        <p:grpSpPr bwMode="auto">
          <a:xfrm>
            <a:off x="2650961" y="5816789"/>
            <a:ext cx="396044" cy="276507"/>
            <a:chOff x="0" y="0"/>
            <a:chExt cx="315129" cy="288032"/>
          </a:xfrm>
          <a:solidFill>
            <a:schemeClr val="bg1"/>
          </a:solidFill>
        </p:grpSpPr>
        <p:sp>
          <p:nvSpPr>
            <p:cNvPr id="55" name="燕尾形 30"/>
            <p:cNvSpPr>
              <a:spLocks noChangeArrowheads="1"/>
            </p:cNvSpPr>
            <p:nvPr/>
          </p:nvSpPr>
          <p:spPr bwMode="auto">
            <a:xfrm>
              <a:off x="0"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燕尾形 31"/>
            <p:cNvSpPr>
              <a:spLocks noChangeArrowheads="1"/>
            </p:cNvSpPr>
            <p:nvPr/>
          </p:nvSpPr>
          <p:spPr bwMode="auto">
            <a:xfrm>
              <a:off x="135281"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 name="组合 71"/>
          <p:cNvGrpSpPr/>
          <p:nvPr/>
        </p:nvGrpSpPr>
        <p:grpSpPr>
          <a:xfrm>
            <a:off x="1634490" y="2276475"/>
            <a:ext cx="4274820" cy="3690868"/>
            <a:chOff x="4925311" y="1042385"/>
            <a:chExt cx="3118240" cy="4637672"/>
          </a:xfrm>
        </p:grpSpPr>
        <p:sp>
          <p:nvSpPr>
            <p:cNvPr id="66" name="矩形 65"/>
            <p:cNvSpPr/>
            <p:nvPr/>
          </p:nvSpPr>
          <p:spPr>
            <a:xfrm>
              <a:off x="4925312" y="1538937"/>
              <a:ext cx="3118237" cy="374682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TextBox 6"/>
            <p:cNvSpPr txBox="1"/>
            <p:nvPr/>
          </p:nvSpPr>
          <p:spPr>
            <a:xfrm>
              <a:off x="4925311" y="1624046"/>
              <a:ext cx="3118237" cy="3306362"/>
            </a:xfrm>
            <a:prstGeom prst="rect">
              <a:avLst/>
            </a:prstGeom>
            <a:noFill/>
          </p:spPr>
          <p:txBody>
            <a:bodyPr wrap="square" rtlCol="0">
              <a:spAutoFit/>
            </a:bodyPr>
            <a:lstStyle/>
            <a:p>
              <a:pPr algn="ctr">
                <a:lnSpc>
                  <a:spcPct val="130000"/>
                </a:lnSpc>
              </a:pP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4925318" y="1981020"/>
              <a:ext cx="3014511" cy="3699037"/>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pPr>
                <a:lnSpc>
                  <a:spcPct val="150000"/>
                </a:lnSpc>
              </a:pPr>
              <a:r>
                <a:rPr lang="zh-CN" altLang="en-US" dirty="0"/>
                <a:t>（</a:t>
              </a:r>
              <a:r>
                <a:rPr lang="en-US" altLang="zh-CN" dirty="0"/>
                <a:t>1</a:t>
              </a:r>
              <a:r>
                <a:rPr lang="zh-CN" altLang="en-US" dirty="0"/>
                <a:t>）相对人是行政主体管理的对象；（</a:t>
              </a:r>
              <a:r>
                <a:rPr lang="en-US" altLang="zh-CN" dirty="0"/>
                <a:t>2</a:t>
              </a:r>
              <a:r>
                <a:rPr lang="zh-CN" altLang="en-US" dirty="0"/>
                <a:t>）其也是行政管理的参与人；</a:t>
              </a:r>
              <a:endParaRPr lang="zh-CN" altLang="en-US" dirty="0"/>
            </a:p>
            <a:p>
              <a:pPr>
                <a:lnSpc>
                  <a:spcPct val="150000"/>
                </a:lnSpc>
              </a:pPr>
              <a:r>
                <a:rPr lang="zh-CN" altLang="en-US" dirty="0"/>
                <a:t>（</a:t>
              </a:r>
              <a:r>
                <a:rPr lang="en-US" altLang="zh-CN" dirty="0"/>
                <a:t>3</a:t>
              </a:r>
              <a:r>
                <a:rPr lang="zh-CN" altLang="en-US" dirty="0"/>
                <a:t>）相对人在行政救济法律关系和行</a:t>
              </a:r>
              <a:r>
                <a:rPr lang="en-US" altLang="zh-CN" dirty="0"/>
                <a:t>  </a:t>
              </a:r>
              <a:endParaRPr lang="en-US" altLang="zh-CN" dirty="0"/>
            </a:p>
            <a:p>
              <a:pPr>
                <a:lnSpc>
                  <a:spcPct val="150000"/>
                </a:lnSpc>
              </a:pPr>
              <a:r>
                <a:rPr lang="en-US" altLang="zh-CN" dirty="0"/>
                <a:t>         </a:t>
              </a:r>
              <a:r>
                <a:rPr lang="zh-CN" altLang="en-US" dirty="0"/>
                <a:t>政法制监督关系中可以转化为</a:t>
              </a:r>
              <a:r>
                <a:rPr lang="en-US" altLang="zh-CN" dirty="0"/>
                <a:t>   </a:t>
              </a:r>
              <a:endParaRPr lang="en-US" altLang="zh-CN" dirty="0"/>
            </a:p>
            <a:p>
              <a:pPr>
                <a:lnSpc>
                  <a:spcPct val="150000"/>
                </a:lnSpc>
              </a:pPr>
              <a:r>
                <a:rPr lang="en-US" altLang="zh-CN" dirty="0"/>
                <a:t>         </a:t>
              </a:r>
              <a:r>
                <a:rPr lang="zh-CN" altLang="en-US" dirty="0"/>
                <a:t>救济对象和监督主体。</a:t>
              </a:r>
              <a:endParaRPr lang="en-US" altLang="zh-CN" dirty="0"/>
            </a:p>
            <a:p>
              <a:pPr>
                <a:lnSpc>
                  <a:spcPct val="150000"/>
                </a:lnSpc>
              </a:pPr>
              <a:endParaRPr lang="en-US" altLang="zh-CN" dirty="0"/>
            </a:p>
            <a:p>
              <a:endParaRPr lang="en-US" altLang="zh-CN" dirty="0"/>
            </a:p>
          </p:txBody>
        </p:sp>
        <p:sp>
          <p:nvSpPr>
            <p:cNvPr id="69" name="TextBox 6"/>
            <p:cNvSpPr txBox="1"/>
            <p:nvPr/>
          </p:nvSpPr>
          <p:spPr>
            <a:xfrm>
              <a:off x="4925313" y="1042385"/>
              <a:ext cx="3118238" cy="1018113"/>
            </a:xfrm>
            <a:prstGeom prst="rect">
              <a:avLst/>
            </a:prstGeom>
            <a:solidFill>
              <a:srgbClr val="99CCFF"/>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pPr indent="0">
                <a:buNone/>
              </a:pPr>
              <a:r>
                <a:rPr lang="zh-CN" altLang="en-US" sz="1800" dirty="0">
                  <a:solidFill>
                    <a:srgbClr val="FFFFFF"/>
                  </a:solidFill>
                </a:rPr>
                <a:t>1、高等教育机构和学生之间的行政关系及其法律地位</a:t>
              </a:r>
              <a:endParaRPr lang="zh-CN" altLang="en-US" sz="1800" dirty="0">
                <a:solidFill>
                  <a:srgbClr val="FFFFFF"/>
                </a:solidFill>
              </a:endParaRPr>
            </a:p>
          </p:txBody>
        </p:sp>
      </p:grpSp>
      <p:grpSp>
        <p:nvGrpSpPr>
          <p:cNvPr id="73" name="Group 5"/>
          <p:cNvGrpSpPr/>
          <p:nvPr/>
        </p:nvGrpSpPr>
        <p:grpSpPr bwMode="auto">
          <a:xfrm>
            <a:off x="9842064" y="5816789"/>
            <a:ext cx="396044" cy="276507"/>
            <a:chOff x="0" y="0"/>
            <a:chExt cx="315129" cy="288032"/>
          </a:xfrm>
          <a:solidFill>
            <a:schemeClr val="bg1"/>
          </a:solidFill>
        </p:grpSpPr>
        <p:sp>
          <p:nvSpPr>
            <p:cNvPr id="74" name="燕尾形 30"/>
            <p:cNvSpPr>
              <a:spLocks noChangeArrowheads="1"/>
            </p:cNvSpPr>
            <p:nvPr/>
          </p:nvSpPr>
          <p:spPr bwMode="auto">
            <a:xfrm>
              <a:off x="0"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燕尾形 31"/>
            <p:cNvSpPr>
              <a:spLocks noChangeArrowheads="1"/>
            </p:cNvSpPr>
            <p:nvPr/>
          </p:nvSpPr>
          <p:spPr bwMode="auto">
            <a:xfrm>
              <a:off x="135281"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6" name="组合 75"/>
          <p:cNvGrpSpPr/>
          <p:nvPr/>
        </p:nvGrpSpPr>
        <p:grpSpPr>
          <a:xfrm>
            <a:off x="6530975" y="2276475"/>
            <a:ext cx="4114073" cy="3382010"/>
            <a:chOff x="4925311" y="1036800"/>
            <a:chExt cx="3241910" cy="4248962"/>
          </a:xfrm>
        </p:grpSpPr>
        <p:sp>
          <p:nvSpPr>
            <p:cNvPr id="77" name="矩形 76"/>
            <p:cNvSpPr/>
            <p:nvPr/>
          </p:nvSpPr>
          <p:spPr>
            <a:xfrm>
              <a:off x="4925312" y="1538937"/>
              <a:ext cx="3118237" cy="374682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TextBox 6"/>
            <p:cNvSpPr txBox="1"/>
            <p:nvPr/>
          </p:nvSpPr>
          <p:spPr>
            <a:xfrm>
              <a:off x="4925311" y="1624046"/>
              <a:ext cx="3118237" cy="3306362"/>
            </a:xfrm>
            <a:prstGeom prst="rect">
              <a:avLst/>
            </a:prstGeom>
            <a:noFill/>
          </p:spPr>
          <p:txBody>
            <a:bodyPr wrap="square" rtlCol="0">
              <a:spAutoFit/>
            </a:bodyPr>
            <a:lstStyle/>
            <a:p>
              <a:pPr algn="ctr">
                <a:lnSpc>
                  <a:spcPct val="130000"/>
                </a:lnSpc>
              </a:pP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5152710" y="2054441"/>
              <a:ext cx="3014511" cy="1680917"/>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pPr>
                <a:lnSpc>
                  <a:spcPct val="150000"/>
                </a:lnSpc>
              </a:pPr>
              <a:r>
                <a:rPr lang="zh-CN" altLang="en-US" dirty="0"/>
                <a:t>(1）申诉人</a:t>
              </a:r>
              <a:endParaRPr lang="zh-CN" altLang="en-US" dirty="0"/>
            </a:p>
            <a:p>
              <a:pPr>
                <a:lnSpc>
                  <a:spcPct val="150000"/>
                </a:lnSpc>
              </a:pPr>
              <a:r>
                <a:rPr lang="zh-CN" altLang="en-US" dirty="0"/>
                <a:t>(2）行政复议申请人</a:t>
              </a:r>
              <a:endParaRPr lang="zh-CN" altLang="en-US" dirty="0"/>
            </a:p>
            <a:p>
              <a:pPr>
                <a:lnSpc>
                  <a:spcPct val="150000"/>
                </a:lnSpc>
              </a:pPr>
              <a:r>
                <a:rPr lang="zh-CN" altLang="en-US" dirty="0"/>
                <a:t>(3）行政诉讼原告</a:t>
              </a:r>
              <a:endParaRPr lang="zh-CN" altLang="en-US" dirty="0"/>
            </a:p>
          </p:txBody>
        </p:sp>
        <p:sp>
          <p:nvSpPr>
            <p:cNvPr id="80" name="TextBox 6"/>
            <p:cNvSpPr txBox="1"/>
            <p:nvPr/>
          </p:nvSpPr>
          <p:spPr>
            <a:xfrm>
              <a:off x="4970642" y="1036800"/>
              <a:ext cx="3118091" cy="1017964"/>
            </a:xfrm>
            <a:prstGeom prst="rect">
              <a:avLst/>
            </a:prstGeom>
            <a:solidFill>
              <a:srgbClr val="FFCC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pPr algn="ctr"/>
              <a:r>
                <a:rPr sz="1800" dirty="0">
                  <a:solidFill>
                    <a:srgbClr val="FFFFFF"/>
                  </a:solidFill>
                </a:rPr>
                <a:t>2、教育行政相对人的行政救济途径</a:t>
              </a:r>
              <a:endParaRPr sz="1800" dirty="0">
                <a:solidFill>
                  <a:srgbClr val="FFFFFF"/>
                </a:solidFill>
              </a:endParaRPr>
            </a:p>
            <a:p>
              <a:pPr algn="ctr"/>
              <a:endParaRPr sz="1800" dirty="0">
                <a:solidFill>
                  <a:srgbClr val="FFFFFF"/>
                </a:solidFill>
              </a:endParaRPr>
            </a:p>
          </p:txBody>
        </p:sp>
      </p:grpSp>
      <p:grpSp>
        <p:nvGrpSpPr>
          <p:cNvPr id="88" name="Group 5"/>
          <p:cNvGrpSpPr/>
          <p:nvPr/>
        </p:nvGrpSpPr>
        <p:grpSpPr bwMode="auto">
          <a:xfrm>
            <a:off x="6191832" y="5830935"/>
            <a:ext cx="396044" cy="276507"/>
            <a:chOff x="0" y="0"/>
            <a:chExt cx="315129" cy="288032"/>
          </a:xfrm>
          <a:solidFill>
            <a:schemeClr val="bg1"/>
          </a:solidFill>
        </p:grpSpPr>
        <p:sp>
          <p:nvSpPr>
            <p:cNvPr id="89" name="燕尾形 30"/>
            <p:cNvSpPr>
              <a:spLocks noChangeArrowheads="1"/>
            </p:cNvSpPr>
            <p:nvPr/>
          </p:nvSpPr>
          <p:spPr bwMode="auto">
            <a:xfrm>
              <a:off x="0"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0" name="燕尾形 31"/>
            <p:cNvSpPr>
              <a:spLocks noChangeArrowheads="1"/>
            </p:cNvSpPr>
            <p:nvPr/>
          </p:nvSpPr>
          <p:spPr bwMode="auto">
            <a:xfrm>
              <a:off x="135281"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15" name="图片 14"/>
          <p:cNvPicPr>
            <a:picLocks noChangeAspect="1"/>
          </p:cNvPicPr>
          <p:nvPr/>
        </p:nvPicPr>
        <p:blipFill>
          <a:blip r:embed="rId3"/>
          <a:stretch>
            <a:fillRect/>
          </a:stretch>
        </p:blipFill>
        <p:spPr>
          <a:xfrm>
            <a:off x="226695"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7"/>
          <p:cNvSpPr>
            <a:spLocks noChangeArrowheads="1"/>
          </p:cNvSpPr>
          <p:nvPr/>
        </p:nvSpPr>
        <p:spPr bwMode="auto">
          <a:xfrm>
            <a:off x="410845" y="1067435"/>
            <a:ext cx="6891020" cy="4914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30000"/>
              </a:lnSpc>
            </a:pPr>
            <a:r>
              <a:rPr lang="zh-CN" altLang="en-US" sz="2000" b="1" dirty="0">
                <a:solidFill>
                  <a:srgbClr val="5F5E5C"/>
                </a:solidFill>
                <a:latin typeface="微软雅黑" panose="020B0503020204020204" pitchFamily="34" charset="-122"/>
                <a:ea typeface="微软雅黑" panose="020B0503020204020204" pitchFamily="34" charset="-122"/>
                <a:sym typeface="Impact" panose="020B0806030902050204" pitchFamily="34" charset="0"/>
              </a:rPr>
              <a:t>（三）刑事法律地位：被害人或被告人（犯罪嫌疑人）</a:t>
            </a:r>
            <a:endParaRPr lang="zh-CN" altLang="en-US" sz="2000" b="1" dirty="0">
              <a:solidFill>
                <a:srgbClr val="5F5E5C"/>
              </a:solidFill>
              <a:latin typeface="微软雅黑" panose="020B0503020204020204" pitchFamily="34" charset="-122"/>
              <a:ea typeface="微软雅黑" panose="020B0503020204020204" pitchFamily="34" charset="-122"/>
              <a:sym typeface="Impact" panose="020B0806030902050204" pitchFamily="34" charset="0"/>
            </a:endParaRPr>
          </a:p>
        </p:txBody>
      </p:sp>
      <p:pic>
        <p:nvPicPr>
          <p:cNvPr id="15" name="图片 14"/>
          <p:cNvPicPr>
            <a:picLocks noChangeAspect="1"/>
          </p:cNvPicPr>
          <p:nvPr/>
        </p:nvPicPr>
        <p:blipFill>
          <a:blip r:embed="rId1"/>
          <a:stretch>
            <a:fillRect/>
          </a:stretch>
        </p:blipFill>
        <p:spPr>
          <a:xfrm>
            <a:off x="201930" y="188595"/>
            <a:ext cx="4958715" cy="428625"/>
          </a:xfrm>
          <a:prstGeom prst="rect">
            <a:avLst/>
          </a:prstGeom>
        </p:spPr>
      </p:pic>
      <p:sp>
        <p:nvSpPr>
          <p:cNvPr id="2" name="文本框 1"/>
          <p:cNvSpPr txBox="1"/>
          <p:nvPr/>
        </p:nvSpPr>
        <p:spPr>
          <a:xfrm>
            <a:off x="482600" y="218440"/>
            <a:ext cx="3653790" cy="368300"/>
          </a:xfrm>
          <a:prstGeom prst="rect">
            <a:avLst/>
          </a:prstGeom>
          <a:noFill/>
        </p:spPr>
        <p:txBody>
          <a:bodyPr wrap="square" rtlCol="0">
            <a:spAutoFit/>
          </a:bodyPr>
          <a:p>
            <a:r>
              <a:rPr lang="zh-CN" altLang="en-US"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项目七</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r>
              <a:rPr lang="zh-CN" altLang="en-US" dirty="0">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方正兰亭中黑_GBK" pitchFamily="2" charset="-122"/>
              </a:rPr>
              <a:t>教育法律关系中的学生</a:t>
            </a:r>
            <a:r>
              <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b="1">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 name="直接连接符 3"/>
          <p:cNvCxnSpPr/>
          <p:nvPr/>
        </p:nvCxnSpPr>
        <p:spPr>
          <a:xfrm>
            <a:off x="411094" y="1556616"/>
            <a:ext cx="11592350" cy="0"/>
          </a:xfrm>
          <a:prstGeom prst="line">
            <a:avLst/>
          </a:prstGeom>
          <a:noFill/>
          <a:ln w="38100" cap="flat" cmpd="sng" algn="ctr">
            <a:solidFill>
              <a:srgbClr val="FFC000"/>
            </a:solidFill>
            <a:prstDash val="solid"/>
          </a:ln>
          <a:effectLst/>
        </p:spPr>
      </p:cxnSp>
      <p:sp>
        <p:nvSpPr>
          <p:cNvPr id="13" name="Freeform 14"/>
          <p:cNvSpPr>
            <a:spLocks noEditPoints="1"/>
          </p:cNvSpPr>
          <p:nvPr/>
        </p:nvSpPr>
        <p:spPr bwMode="auto">
          <a:xfrm>
            <a:off x="7264083" y="2708009"/>
            <a:ext cx="965200" cy="1300163"/>
          </a:xfrm>
          <a:custGeom>
            <a:avLst/>
            <a:gdLst>
              <a:gd name="T0" fmla="*/ 54 w 109"/>
              <a:gd name="T1" fmla="*/ 0 h 145"/>
              <a:gd name="T2" fmla="*/ 0 w 109"/>
              <a:gd name="T3" fmla="*/ 54 h 145"/>
              <a:gd name="T4" fmla="*/ 54 w 109"/>
              <a:gd name="T5" fmla="*/ 145 h 145"/>
              <a:gd name="T6" fmla="*/ 109 w 109"/>
              <a:gd name="T7" fmla="*/ 54 h 145"/>
              <a:gd name="T8" fmla="*/ 54 w 109"/>
              <a:gd name="T9" fmla="*/ 0 h 145"/>
              <a:gd name="T10" fmla="*/ 54 w 109"/>
              <a:gd name="T11" fmla="*/ 97 h 145"/>
              <a:gd name="T12" fmla="*/ 10 w 109"/>
              <a:gd name="T13" fmla="*/ 53 h 145"/>
              <a:gd name="T14" fmla="*/ 54 w 109"/>
              <a:gd name="T15" fmla="*/ 8 h 145"/>
              <a:gd name="T16" fmla="*/ 99 w 109"/>
              <a:gd name="T17" fmla="*/ 53 h 145"/>
              <a:gd name="T18" fmla="*/ 54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4" y="0"/>
                </a:moveTo>
                <a:cubicBezTo>
                  <a:pt x="24" y="0"/>
                  <a:pt x="0" y="24"/>
                  <a:pt x="0" y="54"/>
                </a:cubicBezTo>
                <a:cubicBezTo>
                  <a:pt x="0" y="99"/>
                  <a:pt x="54" y="145"/>
                  <a:pt x="54" y="145"/>
                </a:cubicBezTo>
                <a:cubicBezTo>
                  <a:pt x="54" y="145"/>
                  <a:pt x="109" y="99"/>
                  <a:pt x="109" y="54"/>
                </a:cubicBezTo>
                <a:cubicBezTo>
                  <a:pt x="109" y="24"/>
                  <a:pt x="84" y="0"/>
                  <a:pt x="54" y="0"/>
                </a:cubicBezTo>
                <a:close/>
                <a:moveTo>
                  <a:pt x="54" y="97"/>
                </a:moveTo>
                <a:cubicBezTo>
                  <a:pt x="30" y="97"/>
                  <a:pt x="10" y="77"/>
                  <a:pt x="10" y="53"/>
                </a:cubicBezTo>
                <a:cubicBezTo>
                  <a:pt x="10" y="28"/>
                  <a:pt x="30" y="8"/>
                  <a:pt x="54" y="8"/>
                </a:cubicBezTo>
                <a:cubicBezTo>
                  <a:pt x="79" y="8"/>
                  <a:pt x="99" y="28"/>
                  <a:pt x="99" y="53"/>
                </a:cubicBezTo>
                <a:cubicBezTo>
                  <a:pt x="99" y="77"/>
                  <a:pt x="79" y="97"/>
                  <a:pt x="54" y="97"/>
                </a:cubicBezTo>
                <a:close/>
              </a:path>
            </a:pathLst>
          </a:custGeom>
          <a:solidFill>
            <a:srgbClr val="EBAC07"/>
          </a:solidFill>
          <a:ln>
            <a:noFill/>
          </a:ln>
        </p:spPr>
        <p:txBody>
          <a:bodyPr vert="horz" wrap="square" lIns="91440" tIns="45720" rIns="91440" bIns="45720" numCol="1" anchor="t" anchorCtr="0" compatLnSpc="1"/>
          <a:p>
            <a:endParaRPr lang="zh-CN" altLang="en-US"/>
          </a:p>
        </p:txBody>
      </p:sp>
      <p:sp>
        <p:nvSpPr>
          <p:cNvPr id="14" name="Freeform 18"/>
          <p:cNvSpPr>
            <a:spLocks noEditPoints="1"/>
          </p:cNvSpPr>
          <p:nvPr/>
        </p:nvSpPr>
        <p:spPr bwMode="auto">
          <a:xfrm>
            <a:off x="3288240" y="2812520"/>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p>
            <a:endParaRPr lang="zh-CN" altLang="en-US"/>
          </a:p>
        </p:txBody>
      </p:sp>
      <p:sp>
        <p:nvSpPr>
          <p:cNvPr id="24" name="文本框 25"/>
          <p:cNvSpPr txBox="1"/>
          <p:nvPr/>
        </p:nvSpPr>
        <p:spPr>
          <a:xfrm>
            <a:off x="3566156" y="3014132"/>
            <a:ext cx="437940" cy="584775"/>
          </a:xfrm>
          <a:prstGeom prst="rect">
            <a:avLst/>
          </a:prstGeom>
          <a:noFill/>
        </p:spPr>
        <p:txBody>
          <a:bodyPr wrap="none" rtlCol="0">
            <a:spAutoFit/>
          </a:bodyPr>
          <a:p>
            <a:pPr algn="ctr"/>
            <a:r>
              <a:rPr lang="en-US" altLang="zh-CN" sz="3200" b="1" dirty="0" smtClean="0">
                <a:solidFill>
                  <a:srgbClr val="F83003"/>
                </a:solidFill>
                <a:latin typeface="微软雅黑" panose="020B0503020204020204" pitchFamily="34" charset="-122"/>
                <a:ea typeface="微软雅黑" panose="020B0503020204020204" pitchFamily="34" charset="-122"/>
              </a:rPr>
              <a:t>1</a:t>
            </a:r>
            <a:endParaRPr lang="zh-CN" altLang="en-US" dirty="0" smtClean="0">
              <a:solidFill>
                <a:srgbClr val="F83003"/>
              </a:solidFill>
              <a:latin typeface="微软雅黑" panose="020B0503020204020204" pitchFamily="34" charset="-122"/>
              <a:ea typeface="微软雅黑" panose="020B0503020204020204" pitchFamily="34" charset="-122"/>
            </a:endParaRPr>
          </a:p>
        </p:txBody>
      </p:sp>
      <p:sp>
        <p:nvSpPr>
          <p:cNvPr id="6" name="文本框 26"/>
          <p:cNvSpPr txBox="1"/>
          <p:nvPr/>
        </p:nvSpPr>
        <p:spPr>
          <a:xfrm>
            <a:off x="7539143" y="2924861"/>
            <a:ext cx="437940" cy="584775"/>
          </a:xfrm>
          <a:prstGeom prst="rect">
            <a:avLst/>
          </a:prstGeom>
          <a:noFill/>
        </p:spPr>
        <p:txBody>
          <a:bodyPr wrap="none" rtlCol="0">
            <a:spAutoFit/>
          </a:bodyPr>
          <a:p>
            <a:pPr algn="ctr"/>
            <a:r>
              <a:rPr lang="en-US" altLang="zh-CN" sz="3200" b="1" dirty="0" smtClean="0">
                <a:solidFill>
                  <a:srgbClr val="EBAC07"/>
                </a:solidFill>
                <a:latin typeface="微软雅黑" panose="020B0503020204020204" pitchFamily="34" charset="-122"/>
                <a:ea typeface="微软雅黑" panose="020B0503020204020204" pitchFamily="34" charset="-122"/>
              </a:rPr>
              <a:t>2</a:t>
            </a:r>
            <a:endParaRPr lang="zh-CN" altLang="en-US" dirty="0" smtClean="0">
              <a:solidFill>
                <a:srgbClr val="EBAC07"/>
              </a:solidFill>
              <a:latin typeface="微软雅黑" panose="020B0503020204020204" pitchFamily="34" charset="-122"/>
              <a:ea typeface="微软雅黑" panose="020B0503020204020204" pitchFamily="34" charset="-122"/>
            </a:endParaRPr>
          </a:p>
        </p:txBody>
      </p:sp>
      <p:sp>
        <p:nvSpPr>
          <p:cNvPr id="23" name="Rectangle 25"/>
          <p:cNvSpPr>
            <a:spLocks noChangeArrowheads="1"/>
          </p:cNvSpPr>
          <p:nvPr/>
        </p:nvSpPr>
        <p:spPr bwMode="auto">
          <a:xfrm>
            <a:off x="2642870" y="4187825"/>
            <a:ext cx="2393950" cy="304800"/>
          </a:xfrm>
          <a:prstGeom prst="rect">
            <a:avLst/>
          </a:prstGeom>
          <a:solidFill>
            <a:srgbClr val="F83003"/>
          </a:solidFill>
          <a:ln>
            <a:noFill/>
          </a:ln>
        </p:spPr>
        <p:txBody>
          <a:bodyPr vert="horz" wrap="square" lIns="91440" tIns="45720" rIns="91440" bIns="45720" numCol="1" anchor="t" anchorCtr="0" compatLnSpc="1"/>
          <a:p>
            <a:endParaRPr lang="zh-CN" altLang="en-US"/>
          </a:p>
        </p:txBody>
      </p:sp>
      <p:sp>
        <p:nvSpPr>
          <p:cNvPr id="19" name="Rectangle 24"/>
          <p:cNvSpPr>
            <a:spLocks noChangeArrowheads="1"/>
          </p:cNvSpPr>
          <p:nvPr/>
        </p:nvSpPr>
        <p:spPr bwMode="auto">
          <a:xfrm>
            <a:off x="6530975" y="4190365"/>
            <a:ext cx="2432685" cy="294640"/>
          </a:xfrm>
          <a:prstGeom prst="rect">
            <a:avLst/>
          </a:prstGeom>
          <a:solidFill>
            <a:srgbClr val="EBAC07"/>
          </a:solidFill>
          <a:ln>
            <a:noFill/>
          </a:ln>
        </p:spPr>
        <p:txBody>
          <a:bodyPr vert="horz" wrap="square" lIns="91440" tIns="45720" rIns="91440" bIns="45720" numCol="1" anchor="t" anchorCtr="0" compatLnSpc="1"/>
          <a:p>
            <a:endParaRPr lang="zh-CN" altLang="en-US"/>
          </a:p>
        </p:txBody>
      </p:sp>
      <p:sp>
        <p:nvSpPr>
          <p:cNvPr id="7" name="文本框 6"/>
          <p:cNvSpPr txBox="1"/>
          <p:nvPr/>
        </p:nvSpPr>
        <p:spPr>
          <a:xfrm>
            <a:off x="3074670" y="4725035"/>
            <a:ext cx="1664335" cy="368300"/>
          </a:xfrm>
          <a:prstGeom prst="rect">
            <a:avLst/>
          </a:prstGeom>
          <a:noFill/>
          <a:ln w="9525">
            <a:noFill/>
          </a:ln>
        </p:spPr>
        <p:txBody>
          <a:bodyPr wrap="square">
            <a:spAutoFit/>
          </a:bodyPr>
          <a:p>
            <a:pPr indent="0"/>
            <a:r>
              <a:rPr lang="zh-CN" b="1">
                <a:ea typeface="宋体" panose="02010600030101010101" pitchFamily="2" charset="-122"/>
              </a:rPr>
              <a:t>1、被害人</a:t>
            </a:r>
            <a:endParaRPr lang="zh-CN" altLang="en-US" b="1">
              <a:ea typeface="宋体" panose="02010600030101010101" pitchFamily="2" charset="-122"/>
            </a:endParaRPr>
          </a:p>
        </p:txBody>
      </p:sp>
      <p:sp>
        <p:nvSpPr>
          <p:cNvPr id="8" name="文本框 7"/>
          <p:cNvSpPr txBox="1"/>
          <p:nvPr/>
        </p:nvSpPr>
        <p:spPr>
          <a:xfrm>
            <a:off x="6459220" y="4707890"/>
            <a:ext cx="5080000" cy="368300"/>
          </a:xfrm>
          <a:prstGeom prst="rect">
            <a:avLst/>
          </a:prstGeom>
          <a:noFill/>
          <a:ln w="9525">
            <a:noFill/>
          </a:ln>
        </p:spPr>
        <p:txBody>
          <a:bodyPr>
            <a:spAutoFit/>
          </a:bodyPr>
          <a:p>
            <a:pPr indent="0"/>
            <a:r>
              <a:rPr lang="zh-CN" b="1">
                <a:ea typeface="宋体" panose="02010600030101010101" pitchFamily="2" charset="-122"/>
              </a:rPr>
              <a:t>2、被告人 （犯罪嫌疑人）</a:t>
            </a:r>
            <a:endParaRPr lang="zh-CN" altLang="en-US" b="1">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COMMONDATA" val="eyJoZGlkIjoiZmY5ZjE2MmNiOWEwNTU0MGQ4Y2RjMGRhM2E2YjgyZTk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1836</Words>
  <Application>WPS 演示</Application>
  <PresentationFormat>自定义</PresentationFormat>
  <Paragraphs>216</Paragraphs>
  <Slides>17</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17</vt:i4>
      </vt:variant>
    </vt:vector>
  </HeadingPairs>
  <TitlesOfParts>
    <vt:vector size="38" baseType="lpstr">
      <vt:lpstr>Arial</vt:lpstr>
      <vt:lpstr>宋体</vt:lpstr>
      <vt:lpstr>Wingdings</vt:lpstr>
      <vt:lpstr>微软雅黑</vt:lpstr>
      <vt:lpstr>经典繁仿黑</vt:lpstr>
      <vt:lpstr>黑体</vt:lpstr>
      <vt:lpstr>方正兰亭中黑_GBK</vt:lpstr>
      <vt:lpstr>Impact</vt:lpstr>
      <vt:lpstr>Arial Unicode MS</vt:lpstr>
      <vt:lpstr>方正细圆简体</vt:lpstr>
      <vt:lpstr>Broadway</vt:lpstr>
      <vt:lpstr>Segoe Print</vt:lpstr>
      <vt:lpstr>Franklin Gothic Medium</vt:lpstr>
      <vt:lpstr>Calibri</vt:lpstr>
      <vt:lpstr>Arial Unicode MS</vt:lpstr>
      <vt:lpstr>时尚中黑简体</vt:lpstr>
      <vt:lpstr>Calibri</vt:lpstr>
      <vt:lpstr>楷体</vt:lpstr>
      <vt:lpstr>华文琥珀</vt:lpstr>
      <vt:lpstr>华文细黑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平仄</cp:lastModifiedBy>
  <cp:revision>1610</cp:revision>
  <dcterms:created xsi:type="dcterms:W3CDTF">2022-05-30T14:33:00Z</dcterms:created>
  <dcterms:modified xsi:type="dcterms:W3CDTF">2022-06-01T06:12:22Z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450FB616130C4967BF79B74E0B258D4F</vt:lpwstr>
  </property>
  <property fmtid="{D5CDD505-2E9C-101B-9397-08002B2CF9AE}" pid="3" name="KSOProductBuildVer">
    <vt:lpwstr>2052-11.1.0.11744</vt:lpwstr>
  </property>
</Properties>
</file>